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67" r:id="rId4"/>
    <p:sldId id="265" r:id="rId5"/>
    <p:sldId id="270" r:id="rId6"/>
    <p:sldId id="271" r:id="rId7"/>
    <p:sldId id="268" r:id="rId8"/>
    <p:sldId id="274" r:id="rId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/>
            </a:lvl1pPr>
          </a:lstStyle>
          <a:p>
            <a:fld id="{2DE9B576-A981-4391-810E-5EBDB5C498CA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/>
            </a:lvl1pPr>
          </a:lstStyle>
          <a:p>
            <a:fld id="{643702C6-50B1-47A3-8FED-B4AFC71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43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/>
            </a:lvl1pPr>
          </a:lstStyle>
          <a:p>
            <a:fld id="{952A881C-782D-440A-A79A-CF201F4C80AA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1" tIns="46660" rIns="93321" bIns="466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1" tIns="46660" rIns="93321" bIns="466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/>
            </a:lvl1pPr>
          </a:lstStyle>
          <a:p>
            <a:fld id="{4C825217-9FF8-4131-8FF7-7A359102A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9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4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5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5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9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94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9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25217-9FF8-4131-8FF7-7A359102A9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4A34-FE20-409B-8EB4-7445B4E32AAF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58D5A-5E63-4AD3-8852-9D12037BC3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8534400" cy="1204306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Using </a:t>
            </a:r>
            <a:r>
              <a:rPr lang="en-US" sz="4800" b="1" dirty="0" err="1" smtClean="0"/>
              <a:t>MyMathLab</a:t>
            </a:r>
            <a:r>
              <a:rPr lang="en-US" sz="4800" b="1" dirty="0" smtClean="0"/>
              <a:t> to Succeed!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526" y="2743200"/>
            <a:ext cx="6815931" cy="710259"/>
          </a:xfrm>
        </p:spPr>
        <p:txBody>
          <a:bodyPr>
            <a:normAutofit/>
          </a:bodyPr>
          <a:lstStyle/>
          <a:p>
            <a:pPr algn="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General Tips and Strategy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algn="r"/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4343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AccessAbility Services</a:t>
            </a:r>
          </a:p>
          <a:p>
            <a:r>
              <a:rPr lang="en-US" dirty="0" smtClean="0"/>
              <a:t>Higgins Annex, Room 017</a:t>
            </a:r>
          </a:p>
          <a:p>
            <a:r>
              <a:rPr lang="en-US" dirty="0" smtClean="0"/>
              <a:t>(203) 837-8225</a:t>
            </a:r>
            <a:endParaRPr lang="en-US" dirty="0"/>
          </a:p>
        </p:txBody>
      </p:sp>
      <p:pic>
        <p:nvPicPr>
          <p:cNvPr id="6" name="Slide1FIXED.wav" descr="This is the narration for slide 1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13" y="54102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999" y="4343400"/>
            <a:ext cx="21976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Click here!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219200" y="4966395"/>
            <a:ext cx="336826" cy="300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42" y="0"/>
            <a:ext cx="8229600" cy="1143000"/>
          </a:xfrm>
        </p:spPr>
        <p:txBody>
          <a:bodyPr/>
          <a:lstStyle/>
          <a:p>
            <a:r>
              <a:rPr lang="en-US" b="1" dirty="0" smtClean="0"/>
              <a:t>The Interface</a:t>
            </a:r>
            <a:endParaRPr lang="en-US" b="1" dirty="0"/>
          </a:p>
        </p:txBody>
      </p:sp>
      <p:pic>
        <p:nvPicPr>
          <p:cNvPr id="2050" name="Picture 2" descr="Image of a sample problem within the MyMathLab interfac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" y="1066800"/>
            <a:ext cx="9023201" cy="5758542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</p:spPr>
      </p:pic>
      <p:sp>
        <p:nvSpPr>
          <p:cNvPr id="7" name="Right Arrow 6"/>
          <p:cNvSpPr/>
          <p:nvPr/>
        </p:nvSpPr>
        <p:spPr>
          <a:xfrm rot="11044307">
            <a:off x="2286000" y="1905000"/>
            <a:ext cx="1447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8270" y="18537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Directions</a:t>
            </a:r>
            <a:endParaRPr lang="en-US" b="1" dirty="0"/>
          </a:p>
        </p:txBody>
      </p:sp>
      <p:sp>
        <p:nvSpPr>
          <p:cNvPr id="5" name="Right Arrow 4"/>
          <p:cNvSpPr/>
          <p:nvPr/>
        </p:nvSpPr>
        <p:spPr>
          <a:xfrm rot="11876881">
            <a:off x="3188091" y="3114820"/>
            <a:ext cx="19534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4556" y="3454175"/>
            <a:ext cx="210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“Purple Directions”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3344012">
            <a:off x="555169" y="3762398"/>
            <a:ext cx="2133600" cy="228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3390" y="4419600"/>
            <a:ext cx="1751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</a:t>
            </a:r>
            <a:r>
              <a:rPr lang="en-US" dirty="0" smtClean="0"/>
              <a:t> </a:t>
            </a:r>
            <a:r>
              <a:rPr lang="en-US" b="1" dirty="0" smtClean="0"/>
              <a:t>you</a:t>
            </a:r>
            <a:r>
              <a:rPr lang="en-US" dirty="0" smtClean="0"/>
              <a:t> </a:t>
            </a:r>
            <a:r>
              <a:rPr lang="en-US" b="1" dirty="0" smtClean="0"/>
              <a:t>type</a:t>
            </a:r>
            <a:r>
              <a:rPr lang="en-US" dirty="0" smtClean="0"/>
              <a:t> </a:t>
            </a:r>
            <a:r>
              <a:rPr lang="en-US" b="1" dirty="0" smtClean="0"/>
              <a:t>in</a:t>
            </a:r>
            <a:r>
              <a:rPr lang="en-US" dirty="0" smtClean="0"/>
              <a:t> </a:t>
            </a:r>
            <a:r>
              <a:rPr lang="en-US" b="1" dirty="0" smtClean="0"/>
              <a:t>technical</a:t>
            </a:r>
            <a:r>
              <a:rPr lang="en-US" dirty="0" smtClean="0"/>
              <a:t> </a:t>
            </a:r>
            <a:r>
              <a:rPr lang="en-US" b="1" dirty="0" smtClean="0"/>
              <a:t>math symbols</a:t>
            </a:r>
            <a:endParaRPr lang="en-US" b="1" dirty="0"/>
          </a:p>
        </p:txBody>
      </p:sp>
      <p:sp>
        <p:nvSpPr>
          <p:cNvPr id="4" name="Right Arrow 3"/>
          <p:cNvSpPr/>
          <p:nvPr/>
        </p:nvSpPr>
        <p:spPr>
          <a:xfrm rot="17952456">
            <a:off x="6380117" y="4343399"/>
            <a:ext cx="1828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2600" y="5254924"/>
            <a:ext cx="17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“Help</a:t>
            </a:r>
            <a:r>
              <a:rPr lang="en-US" dirty="0" smtClean="0"/>
              <a:t> </a:t>
            </a:r>
            <a:r>
              <a:rPr lang="en-US" b="1" dirty="0" smtClean="0"/>
              <a:t>Buttons”</a:t>
            </a:r>
            <a:endParaRPr lang="en-US" b="1" dirty="0"/>
          </a:p>
        </p:txBody>
      </p:sp>
      <p:pic>
        <p:nvPicPr>
          <p:cNvPr id="14" name="Slide2ALLV2.wav" descr="This is the narration for slide 2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0" y="5301343"/>
            <a:ext cx="645506" cy="6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6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Common Directions: </a:t>
            </a:r>
            <a:r>
              <a:rPr lang="en-US" b="1" dirty="0" smtClean="0">
                <a:solidFill>
                  <a:srgbClr val="00B050"/>
                </a:solidFill>
              </a:rPr>
              <a:t>Simplify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of a flow chart detailing the general flow of a math problem when given the directions &quot;simplify.&quot; When simplifying, one potential path can be to use PEMDAS to reach an answer.  Another possibility is to use PEMDAS to reach a fraction which will then need to be reduced to finally reach an answer.  The last possibility is to start with a fraction which could need to be simplified using PEMDAS and/or reduced to reach an answer. " title="&quot;Simplify” flow ch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6" y="1564248"/>
            <a:ext cx="2679804" cy="301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72652" y="1225694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Simplify</a:t>
            </a:r>
            <a:r>
              <a:rPr lang="en-US" sz="1600" b="1" dirty="0" smtClean="0"/>
              <a:t>: </a:t>
            </a:r>
            <a:r>
              <a:rPr lang="en-US" sz="1600" b="1" dirty="0"/>
              <a:t>Use </a:t>
            </a:r>
            <a:r>
              <a:rPr lang="en-US" sz="1600" b="1" dirty="0">
                <a:solidFill>
                  <a:schemeClr val="accent2"/>
                </a:solidFill>
              </a:rPr>
              <a:t>PEMDAS</a:t>
            </a:r>
            <a:r>
              <a:rPr lang="en-US" sz="1600" b="1" dirty="0"/>
              <a:t> to make it look </a:t>
            </a:r>
            <a:r>
              <a:rPr lang="en-US" sz="1600" b="1" dirty="0" smtClean="0"/>
              <a:t>different</a:t>
            </a:r>
            <a:endParaRPr lang="en-US" sz="1600" b="1" dirty="0"/>
          </a:p>
        </p:txBody>
      </p:sp>
      <p:sp>
        <p:nvSpPr>
          <p:cNvPr id="6" name="TextBox 5" descr="Dot representation of multiplication."/>
          <p:cNvSpPr txBox="1"/>
          <p:nvPr/>
        </p:nvSpPr>
        <p:spPr>
          <a:xfrm>
            <a:off x="3429000" y="1555631"/>
            <a:ext cx="434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dirty="0"/>
              <a:t>Parenthesis? </a:t>
            </a:r>
          </a:p>
          <a:p>
            <a:pPr marL="1657350" lvl="3" indent="-285750">
              <a:buFont typeface="Calibri" panose="020F0502020204030204" pitchFamily="34" charset="0"/>
              <a:buChar char="="/>
            </a:pPr>
            <a:r>
              <a:rPr lang="en-US" dirty="0"/>
              <a:t>Do the stuff inside, if possible!</a:t>
            </a:r>
          </a:p>
          <a:p>
            <a:pPr marL="1657350" lvl="3" indent="-285750">
              <a:buFont typeface="Calibri" panose="020F0502020204030204" pitchFamily="34" charset="0"/>
              <a:buChar char="="/>
            </a:pPr>
            <a:r>
              <a:rPr lang="en-US" dirty="0"/>
              <a:t>Distribute (Multiply) to remove them!</a:t>
            </a:r>
          </a:p>
          <a:p>
            <a:pPr marL="1657350" lvl="3" indent="-285750">
              <a:buFont typeface="Calibri" panose="020F0502020204030204" pitchFamily="34" charset="0"/>
              <a:buChar char="="/>
            </a:pPr>
            <a:r>
              <a:rPr lang="en-US" dirty="0"/>
              <a:t>FOIL to remove them!</a:t>
            </a:r>
          </a:p>
          <a:p>
            <a:pPr lvl="2"/>
            <a:r>
              <a:rPr lang="en-US" dirty="0"/>
              <a:t>Exponents? Use them!</a:t>
            </a:r>
          </a:p>
          <a:p>
            <a:pPr lvl="2"/>
            <a:r>
              <a:rPr lang="en-US" sz="2000" dirty="0"/>
              <a:t>●</a:t>
            </a:r>
            <a:r>
              <a:rPr lang="en-US" dirty="0" smtClean="0"/>
              <a:t>, </a:t>
            </a:r>
            <a:r>
              <a:rPr lang="en-US" dirty="0"/>
              <a:t>M</a:t>
            </a:r>
            <a:r>
              <a:rPr lang="en-US" dirty="0" smtClean="0"/>
              <a:t>ultiply</a:t>
            </a:r>
            <a:r>
              <a:rPr lang="en-US" dirty="0"/>
              <a:t>!</a:t>
            </a:r>
          </a:p>
          <a:p>
            <a:pPr lvl="2"/>
            <a:r>
              <a:rPr lang="en-US" sz="2900" dirty="0" smtClean="0"/>
              <a:t>÷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ivide</a:t>
            </a:r>
            <a:r>
              <a:rPr lang="en-US" dirty="0"/>
              <a:t>, if possible!  Keep it a </a:t>
            </a:r>
            <a:r>
              <a:rPr lang="en-US" dirty="0" smtClean="0"/>
              <a:t>fraction, </a:t>
            </a:r>
            <a:r>
              <a:rPr lang="en-US" dirty="0"/>
              <a:t>unless it tells you to use a decimal!</a:t>
            </a:r>
            <a:endParaRPr lang="en-US" sz="2000" dirty="0"/>
          </a:p>
          <a:p>
            <a:pPr lvl="2"/>
            <a:r>
              <a:rPr lang="en-US" sz="2900" dirty="0" smtClean="0"/>
              <a:t>+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dd</a:t>
            </a:r>
            <a:r>
              <a:rPr lang="en-US" dirty="0"/>
              <a:t>, if possible!</a:t>
            </a:r>
          </a:p>
          <a:p>
            <a:pPr lvl="2"/>
            <a:r>
              <a:rPr lang="en-US" sz="2000" dirty="0" smtClean="0"/>
              <a:t>—</a:t>
            </a:r>
            <a:r>
              <a:rPr lang="en-US" dirty="0"/>
              <a:t>,</a:t>
            </a:r>
            <a:r>
              <a:rPr lang="en-US" dirty="0" smtClean="0"/>
              <a:t> Subtract</a:t>
            </a:r>
            <a:r>
              <a:rPr lang="en-US" dirty="0"/>
              <a:t>, if possible!</a:t>
            </a:r>
          </a:p>
        </p:txBody>
      </p:sp>
      <p:pic>
        <p:nvPicPr>
          <p:cNvPr id="5" name="Slide3ALL.wav" descr="This is the narration for slide 3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44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“Purple Directions”</a:t>
            </a:r>
            <a:endParaRPr lang="en-US" b="1" dirty="0"/>
          </a:p>
        </p:txBody>
      </p:sp>
      <p:pic>
        <p:nvPicPr>
          <p:cNvPr id="1027" name="Picture 3" descr="The example problem shown has the directions of &quot;Multiply and simplify.&quot; The problem is G to the eighth times G squared.  The purple directions are &quot;Simplify your answer. Type exponential notation with positive exponents.&quot;" title="Example problem with purple direc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6692852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1"/>
            </a:glow>
          </a:effectLst>
          <a:extLst/>
        </p:spPr>
      </p:pic>
      <p:sp>
        <p:nvSpPr>
          <p:cNvPr id="5" name="Oval 4"/>
          <p:cNvSpPr/>
          <p:nvPr/>
        </p:nvSpPr>
        <p:spPr>
          <a:xfrm>
            <a:off x="990600" y="3733800"/>
            <a:ext cx="5562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623997">
            <a:off x="5524796" y="2965813"/>
            <a:ext cx="1693396" cy="1152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6927825" y="457200"/>
            <a:ext cx="165147" cy="4038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0399" y="228600"/>
            <a:ext cx="21336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Carefully follow these directions!</a:t>
            </a:r>
          </a:p>
          <a:p>
            <a:endParaRPr lang="en-US" dirty="0" smtClean="0"/>
          </a:p>
          <a:p>
            <a:r>
              <a:rPr lang="en-US" dirty="0" smtClean="0"/>
              <a:t>This is where it will tell you to use decimals, instead of fractions, and provide any special directions.</a:t>
            </a:r>
          </a:p>
          <a:p>
            <a:endParaRPr lang="en-US" dirty="0"/>
          </a:p>
          <a:p>
            <a:r>
              <a:rPr lang="en-US" b="1" dirty="0" smtClean="0"/>
              <a:t>Sometimes this instruction hints as to how to tackle the problem!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de4FIXED.wav" descr="This is the narration for slide 4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 “Purple Directions”?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+"/>
            </a:pPr>
            <a:r>
              <a:rPr lang="en-US" sz="2000" dirty="0" smtClean="0"/>
              <a:t>When there are no purple directions,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err="1" smtClean="0"/>
              <a:t>MyMathLab</a:t>
            </a:r>
            <a:r>
              <a:rPr lang="en-US" sz="1800" dirty="0" smtClean="0"/>
              <a:t> wants integers or reduced fractions, not decimals!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/>
              <a:t>If a problem uses decimals and your answer is a decimal, </a:t>
            </a:r>
            <a:r>
              <a:rPr lang="en-US" sz="1800" dirty="0" smtClean="0"/>
              <a:t>do not                                                                   </a:t>
            </a:r>
            <a:r>
              <a:rPr lang="en-US" sz="1800" dirty="0"/>
              <a:t>round unless </a:t>
            </a:r>
            <a:r>
              <a:rPr lang="en-US" sz="1800" dirty="0" smtClean="0"/>
              <a:t>told to do so </a:t>
            </a:r>
            <a:r>
              <a:rPr lang="en-US" sz="1800" dirty="0"/>
              <a:t>by </a:t>
            </a:r>
            <a:r>
              <a:rPr lang="en-US" sz="1800" dirty="0" err="1"/>
              <a:t>MyMathLab</a:t>
            </a:r>
            <a:r>
              <a:rPr lang="en-US" sz="1800" dirty="0"/>
              <a:t>!  Type in all the digits! 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Calibri" panose="020F0502020204030204" pitchFamily="34" charset="0"/>
              <a:buChar char="+"/>
            </a:pPr>
            <a:r>
              <a:rPr lang="en-US" sz="2000" dirty="0" err="1" smtClean="0"/>
              <a:t>MyMathLab</a:t>
            </a:r>
            <a:r>
              <a:rPr lang="en-US" sz="2000" dirty="0" smtClean="0"/>
              <a:t> wants the answer fully simplified, combine as many like terms as possible!</a:t>
            </a:r>
            <a:endParaRPr lang="en-US" sz="2000" dirty="0"/>
          </a:p>
        </p:txBody>
      </p:sp>
      <p:pic>
        <p:nvPicPr>
          <p:cNvPr id="4" name="Slide5FIXED.wav" descr="This is the narration for slide 5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If You </a:t>
            </a:r>
            <a:r>
              <a:rPr lang="en-US" b="1" dirty="0"/>
              <a:t>G</a:t>
            </a:r>
            <a:r>
              <a:rPr lang="en-US" b="1" dirty="0" smtClean="0"/>
              <a:t>et a Problem Wrong…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26274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+"/>
            </a:pPr>
            <a:r>
              <a:rPr lang="en-US" dirty="0" smtClean="0"/>
              <a:t>You’ll see a red box like this pop up.  Read it carefully because it sometimes hints as to why you got it wrong!</a:t>
            </a:r>
          </a:p>
        </p:txBody>
      </p:sp>
      <p:pic>
        <p:nvPicPr>
          <p:cNvPr id="2050" name="Picture 2" descr="The example problem shown has the directions &quot;Determine whether the ordered pair (4, 5) is a solution of the system.&quot; The system shown has two equations, the first is 3 x minus 4 y equals negative 8 and the second is negative 2 x plus 4 y equals 12. The problem asks &quot;Is (4, 5) a solution of the given system&quot; and has two possible answers, &quot;No&quot; and &quot;Yes.&quot; For the purpose of image, &quot;No&quot; was selected, was incorrect, and a red box popped up.  The red box says &quot;Sorry, that's not correct. You answered &quot;No.&quot; The correct answer is &quot;Yes&quot; because the ordered pair (4,5) makes both equations true.&quot;" title="Example problem with red box message popped u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6" y="1752600"/>
            <a:ext cx="5500085" cy="276621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Brace 3"/>
          <p:cNvSpPr/>
          <p:nvPr/>
        </p:nvSpPr>
        <p:spPr>
          <a:xfrm>
            <a:off x="5627910" y="1262742"/>
            <a:ext cx="326571" cy="3537858"/>
          </a:xfrm>
          <a:prstGeom prst="leftBrace">
            <a:avLst>
              <a:gd name="adj1" fmla="val 8333"/>
              <a:gd name="adj2" fmla="val 666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463071"/>
            <a:ext cx="2884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+"/>
            </a:pPr>
            <a:r>
              <a:rPr lang="en-US" dirty="0" smtClean="0"/>
              <a:t>Sometimes an answer you find </a:t>
            </a:r>
            <a:r>
              <a:rPr lang="en-US" dirty="0"/>
              <a:t>IS correct and you simply just need to type the answer differently in order for </a:t>
            </a:r>
            <a:r>
              <a:rPr lang="en-US" dirty="0" err="1"/>
              <a:t>MyMathLab</a:t>
            </a:r>
            <a:r>
              <a:rPr lang="en-US" dirty="0"/>
              <a:t> to read it as correct!  This box </a:t>
            </a:r>
            <a:r>
              <a:rPr lang="en-US" dirty="0" smtClean="0"/>
              <a:t>aims to </a:t>
            </a:r>
            <a:r>
              <a:rPr lang="en-US" dirty="0"/>
              <a:t>help you </a:t>
            </a:r>
            <a:r>
              <a:rPr lang="en-US" dirty="0" smtClean="0"/>
              <a:t>do just that!</a:t>
            </a:r>
            <a:endParaRPr lang="en-US" dirty="0"/>
          </a:p>
          <a:p>
            <a:endParaRPr lang="en-US" dirty="0"/>
          </a:p>
        </p:txBody>
      </p:sp>
      <p:pic>
        <p:nvPicPr>
          <p:cNvPr id="7" name="Slide6FIXED.wav" descr="This is the narration for slide 6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smtClean="0"/>
              <a:t>Buy </a:t>
            </a:r>
            <a:r>
              <a:rPr lang="en-US" b="1" dirty="0" smtClean="0"/>
              <a:t>a Cheap Calculator</a:t>
            </a:r>
            <a:endParaRPr lang="en-US" b="1" dirty="0"/>
          </a:p>
        </p:txBody>
      </p:sp>
      <p:pic>
        <p:nvPicPr>
          <p:cNvPr id="1026" name="Picture 2" descr="Doing a Google search for &quot;Texas TI-30X IIS Scientific calculator&quot; will bring up results like the one in this picture, which costs $13.49. The picture shows this TI-30X IIS calculator and its many buttons including the basic four functions as well as a multitude of &quot;scientific&quot; functions like square root, parenthesis, fractions, trigonometric functions, etc." title="Google shopping search for Texas TI-30X IIS Scientific calculator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9" y="1121335"/>
            <a:ext cx="8945061" cy="314586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495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+"/>
            </a:pPr>
            <a:r>
              <a:rPr lang="en-US" dirty="0" smtClean="0"/>
              <a:t>These </a:t>
            </a:r>
            <a:r>
              <a:rPr lang="en-US" b="1" dirty="0" smtClean="0"/>
              <a:t>TWO LINE </a:t>
            </a:r>
            <a:r>
              <a:rPr lang="en-US" dirty="0" smtClean="0"/>
              <a:t>scientific calculators DO FRACTIONS FOR YOU! </a:t>
            </a:r>
            <a:r>
              <a:rPr lang="en-US" sz="1600" dirty="0" smtClean="0"/>
              <a:t>(Yes, they’re allowed.)</a:t>
            </a:r>
          </a:p>
          <a:p>
            <a:pPr marL="285750" indent="-285750">
              <a:buFont typeface="Calibri" panose="020F0502020204030204" pitchFamily="34" charset="0"/>
              <a:buChar char="+"/>
            </a:pPr>
            <a:r>
              <a:rPr lang="en-US" dirty="0" smtClean="0"/>
              <a:t>You’ll thank yourself for buying one after chapter 9 - hint </a:t>
            </a:r>
            <a:r>
              <a:rPr lang="en-US" dirty="0" err="1" smtClean="0"/>
              <a:t>hint</a:t>
            </a:r>
            <a:r>
              <a:rPr lang="en-US" dirty="0" smtClean="0"/>
              <a:t>!</a:t>
            </a:r>
          </a:p>
          <a:p>
            <a:pPr marL="285750" indent="-285750">
              <a:buFont typeface="Calibri" panose="020F0502020204030204" pitchFamily="34" charset="0"/>
              <a:buChar char="+"/>
            </a:pPr>
            <a:r>
              <a:rPr lang="en-US" dirty="0" smtClean="0"/>
              <a:t>If you need help using its cool functions like fractions, </a:t>
            </a:r>
            <a:r>
              <a:rPr lang="en-US" dirty="0" err="1" smtClean="0"/>
              <a:t>etc</a:t>
            </a:r>
            <a:r>
              <a:rPr lang="en-US" dirty="0" smtClean="0"/>
              <a:t>, ask for help!</a:t>
            </a:r>
            <a:endParaRPr lang="en-US" dirty="0"/>
          </a:p>
        </p:txBody>
      </p:sp>
      <p:pic>
        <p:nvPicPr>
          <p:cNvPr id="5" name="Slide7FIXED.wav" descr="This is the narration for slide 7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19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33800"/>
          </a:xfrm>
        </p:spPr>
        <p:txBody>
          <a:bodyPr>
            <a:normAutofit lnSpcReduction="10000"/>
          </a:bodyPr>
          <a:lstStyle/>
          <a:p>
            <a:pPr>
              <a:buFont typeface="Calibri" panose="020F0502020204030204" pitchFamily="34" charset="0"/>
              <a:buChar char="+"/>
            </a:pPr>
            <a:r>
              <a:rPr lang="en-US" sz="2000" dirty="0" smtClean="0"/>
              <a:t>Always </a:t>
            </a:r>
            <a:r>
              <a:rPr lang="en-US" sz="2000" dirty="0"/>
              <a:t>read every line of text </a:t>
            </a:r>
            <a:r>
              <a:rPr lang="en-US" sz="2000" dirty="0" err="1"/>
              <a:t>MyMathLab</a:t>
            </a:r>
            <a:r>
              <a:rPr lang="en-US" sz="2000" dirty="0"/>
              <a:t> offers.  It was chosen for a reason!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Challenge yourself to understand the wording used.</a:t>
            </a:r>
          </a:p>
          <a:p>
            <a:pPr lvl="1">
              <a:buFont typeface="Calibri" panose="020F0502020204030204" pitchFamily="34" charset="0"/>
              <a:buChar char="—"/>
            </a:pPr>
            <a:endParaRPr lang="en-US" sz="1800" dirty="0" smtClean="0"/>
          </a:p>
          <a:p>
            <a:pPr>
              <a:buFont typeface="Calibri" panose="020F0502020204030204" pitchFamily="34" charset="0"/>
              <a:buChar char="+"/>
            </a:pPr>
            <a:r>
              <a:rPr lang="en-US" sz="2200" dirty="0" smtClean="0"/>
              <a:t>When you have questions, use your resources!</a:t>
            </a:r>
            <a:endParaRPr lang="en-US" sz="1800" dirty="0" smtClean="0"/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Visit the Math </a:t>
            </a:r>
            <a:r>
              <a:rPr lang="en-US" sz="1800" dirty="0"/>
              <a:t>Clinic in </a:t>
            </a:r>
            <a:r>
              <a:rPr lang="en-US" sz="1800" dirty="0" smtClean="0"/>
              <a:t>Higgins Hall 204</a:t>
            </a:r>
            <a:endParaRPr lang="en-US" sz="1800" dirty="0"/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Visit the Tutoring </a:t>
            </a:r>
            <a:r>
              <a:rPr lang="en-US" sz="1800" dirty="0"/>
              <a:t>Resource Center in Berkshire 104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Ask a T A!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Ask your instructor!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Ask a tutor!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Check Google!</a:t>
            </a:r>
          </a:p>
          <a:p>
            <a:pPr lvl="1">
              <a:buFont typeface="Calibri" panose="020F0502020204030204" pitchFamily="34" charset="0"/>
              <a:buChar char="—"/>
            </a:pPr>
            <a:r>
              <a:rPr lang="en-US" sz="1800" dirty="0" smtClean="0"/>
              <a:t>Check out KhanAcademy.org, MathIsFun.com, </a:t>
            </a:r>
            <a:r>
              <a:rPr lang="en-US" sz="1800" dirty="0" err="1" smtClean="0"/>
              <a:t>etc</a:t>
            </a:r>
            <a:endParaRPr lang="en-US" dirty="0" smtClean="0"/>
          </a:p>
        </p:txBody>
      </p:sp>
      <p:pic>
        <p:nvPicPr>
          <p:cNvPr id="5" name="Slide8FIXED.wav" descr="This is the narration for slide 8. Press alt + P to play the narration.  Press alt + P again to pause or resume play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CSUPowePoint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WCSUPowerPointTheme</Template>
  <TotalTime>2534</TotalTime>
  <Words>426</Words>
  <Application>Microsoft Office PowerPoint</Application>
  <PresentationFormat>On-screen Show (4:3)</PresentationFormat>
  <Paragraphs>66</Paragraphs>
  <Slides>8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WCSUPowePointTheme</vt:lpstr>
      <vt:lpstr>Using MyMathLab to Succeed!</vt:lpstr>
      <vt:lpstr>The Interface</vt:lpstr>
      <vt:lpstr>Common Directions: Simplify</vt:lpstr>
      <vt:lpstr>“Purple Directions”</vt:lpstr>
      <vt:lpstr>No “Purple Directions”?</vt:lpstr>
      <vt:lpstr>If You Get a Problem Wrong…</vt:lpstr>
      <vt:lpstr>Buy a Cheap Calculator</vt:lpstr>
      <vt:lpstr>Summary</vt:lpstr>
    </vt:vector>
  </TitlesOfParts>
  <Company>Western Connecticut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MyMathLab to succeed!</dc:title>
  <dc:creator>Adam Kosakowski</dc:creator>
  <cp:lastModifiedBy>Adam Kosakowski</cp:lastModifiedBy>
  <cp:revision>233</cp:revision>
  <cp:lastPrinted>2015-03-06T15:23:34Z</cp:lastPrinted>
  <dcterms:created xsi:type="dcterms:W3CDTF">2014-12-01T15:24:53Z</dcterms:created>
  <dcterms:modified xsi:type="dcterms:W3CDTF">2015-05-22T17:38:05Z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-2066798015</vt:i4>
  </property>
  <property fmtid="{D5CDD505-2E9C-101B-9397-08002B2CF9AE}" pid="3" name="_NewReviewCycle">
    <vt:lpwstr/>
  </property>
  <property fmtid="{D5CDD505-2E9C-101B-9397-08002B2CF9AE}" pid="4" name="_EmailSubject">
    <vt:lpwstr>Website Updates</vt:lpwstr>
  </property>
  <property fmtid="{D5CDD505-2E9C-101B-9397-08002B2CF9AE}" pid="5" name="_AuthorEmail">
    <vt:lpwstr>morele@wcsu.edu</vt:lpwstr>
  </property>
  <property fmtid="{D5CDD505-2E9C-101B-9397-08002B2CF9AE}" pid="6" name="_AuthorEmailDisplayName">
    <vt:lpwstr>Elisabeth Morel</vt:lpwstr>
  </property>
  <property fmtid="{D5CDD505-2E9C-101B-9397-08002B2CF9AE}" pid="7" name="_PreviousAdHocReviewCycleID">
    <vt:i4>-742518141</vt:i4>
  </property>
</Properties>
</file>