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3" r:id="rId4"/>
    <p:sldId id="258" r:id="rId5"/>
    <p:sldId id="257" r:id="rId6"/>
    <p:sldId id="260" r:id="rId7"/>
    <p:sldId id="264" r:id="rId8"/>
    <p:sldId id="261" r:id="rId9"/>
    <p:sldId id="269" r:id="rId10"/>
    <p:sldId id="272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2DE9B576-A981-4391-810E-5EBDB5C498CA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643702C6-50B1-47A3-8FED-B4AFC71C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952A881C-782D-440A-A79A-CF201F4C80AA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1" tIns="46660" rIns="93321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1" tIns="46660" rIns="93321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4C825217-9FF8-4131-8FF7-7A359102A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6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and Animation aren’t always available.  But, when they are</a:t>
            </a:r>
            <a:r>
              <a:rPr lang="en-US" baseline="0" dirty="0" smtClean="0"/>
              <a:t> they’re pretty useful!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1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6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8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5217-9FF8-4131-8FF7-7A359102A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6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4A34-FE20-409B-8EB4-7445B4E32AAF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8D5A-5E63-4AD3-8852-9D12037BC3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534400" cy="120430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Using </a:t>
            </a:r>
            <a:r>
              <a:rPr lang="en-US" sz="4800" b="1" dirty="0" err="1" smtClean="0"/>
              <a:t>MyMathLab</a:t>
            </a:r>
            <a:r>
              <a:rPr lang="en-US" sz="4800" b="1" dirty="0" smtClean="0"/>
              <a:t> to Succeed!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743200"/>
            <a:ext cx="6815931" cy="71025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Guide to </a:t>
            </a:r>
            <a:r>
              <a:rPr lang="en-US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Self Assessment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algn="r"/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4343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AccessAbility Services</a:t>
            </a:r>
          </a:p>
          <a:p>
            <a:r>
              <a:rPr lang="en-US" dirty="0" smtClean="0"/>
              <a:t>Higgins Annex, Room 017</a:t>
            </a:r>
          </a:p>
          <a:p>
            <a:r>
              <a:rPr lang="en-US" dirty="0" smtClean="0"/>
              <a:t>(203) 837-8225</a:t>
            </a:r>
            <a:endParaRPr lang="en-US" dirty="0"/>
          </a:p>
        </p:txBody>
      </p:sp>
      <p:pic>
        <p:nvPicPr>
          <p:cNvPr id="5" name="Slide1FIXED.wav" descr="This is the narration for slide 1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26" y="54102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4317830"/>
            <a:ext cx="2197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Click here!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82813" y="4964162"/>
            <a:ext cx="336826" cy="300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91689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 dirty="0" smtClean="0"/>
              <a:t>Workload</a:t>
            </a:r>
            <a:r>
              <a:rPr lang="en-US" dirty="0"/>
              <a:t>: </a:t>
            </a:r>
            <a:r>
              <a:rPr lang="en-US" u="sng" dirty="0"/>
              <a:t>1 hour spent in class = </a:t>
            </a:r>
            <a:r>
              <a:rPr lang="en-US" u="sng" dirty="0" smtClean="0"/>
              <a:t>2 to 3 hours </a:t>
            </a:r>
            <a:r>
              <a:rPr lang="en-US" u="sng" dirty="0"/>
              <a:t>outside of class</a:t>
            </a:r>
            <a:r>
              <a:rPr lang="en-US" dirty="0"/>
              <a:t>.  This is the </a:t>
            </a:r>
            <a:r>
              <a:rPr lang="en-US" dirty="0" smtClean="0"/>
              <a:t>MINIMUM </a:t>
            </a:r>
            <a:r>
              <a:rPr lang="en-US" dirty="0"/>
              <a:t>needed to be successful. Be prepared to spend hours every weekday </a:t>
            </a:r>
            <a:r>
              <a:rPr lang="en-US" dirty="0" smtClean="0"/>
              <a:t>as </a:t>
            </a:r>
            <a:r>
              <a:rPr lang="en-US" dirty="0"/>
              <a:t>needed to stay on track!  Without this practice you </a:t>
            </a:r>
            <a:r>
              <a:rPr lang="en-US" dirty="0" smtClean="0"/>
              <a:t>may </a:t>
            </a:r>
            <a:r>
              <a:rPr lang="en-US" dirty="0"/>
              <a:t>experience a lot of difficulty!</a:t>
            </a:r>
            <a:endParaRPr lang="en-US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dirty="0" smtClean="0"/>
              <a:t>Taking a self-directed course means </a:t>
            </a:r>
            <a:r>
              <a:rPr lang="en-US" sz="3100" b="1" i="1" dirty="0" smtClean="0"/>
              <a:t>you are an active learner!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 smtClean="0"/>
              <a:t>	You are in charge of taking self-generated notes in order to     	better understand the material!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	</a:t>
            </a:r>
            <a:r>
              <a:rPr lang="en-US" dirty="0" smtClean="0"/>
              <a:t>You need to be honest with yourself  and identify when you  </a:t>
            </a:r>
            <a:r>
              <a:rPr lang="en-US" dirty="0" smtClean="0">
                <a:solidFill>
                  <a:schemeClr val="bg1"/>
                </a:solidFill>
              </a:rPr>
              <a:t>   	</a:t>
            </a:r>
            <a:r>
              <a:rPr lang="en-US" dirty="0" smtClean="0"/>
              <a:t>need help and seek it out</a:t>
            </a:r>
          </a:p>
          <a:p>
            <a:pPr lvl="2">
              <a:buFont typeface="Calibri" panose="020F0502020204030204" pitchFamily="34" charset="0"/>
              <a:buChar char="="/>
            </a:pPr>
            <a:r>
              <a:rPr lang="en-US" dirty="0" smtClean="0"/>
              <a:t>Check out PurpleMath.com, MathIsFun.com, KhanAcademy.org, </a:t>
            </a:r>
            <a:r>
              <a:rPr lang="en-US" dirty="0" err="1" smtClean="0"/>
              <a:t>etc</a:t>
            </a:r>
            <a:r>
              <a:rPr lang="en-US" dirty="0" smtClean="0"/>
              <a:t>!</a:t>
            </a:r>
          </a:p>
          <a:p>
            <a:pPr lvl="2">
              <a:buFont typeface="Calibri" panose="020F0502020204030204" pitchFamily="34" charset="0"/>
              <a:buChar char="="/>
            </a:pPr>
            <a:r>
              <a:rPr lang="en-US" dirty="0" smtClean="0"/>
              <a:t>Ask an T A or your instructor!</a:t>
            </a:r>
          </a:p>
          <a:p>
            <a:pPr lvl="2">
              <a:buFont typeface="Calibri" panose="020F0502020204030204" pitchFamily="34" charset="0"/>
              <a:buChar char="="/>
            </a:pPr>
            <a:r>
              <a:rPr lang="en-US" dirty="0" smtClean="0"/>
              <a:t>Ask a tutor!</a:t>
            </a:r>
          </a:p>
          <a:p>
            <a:pPr lvl="2">
              <a:buFont typeface="Calibri" panose="020F0502020204030204" pitchFamily="34" charset="0"/>
              <a:buChar char="="/>
            </a:pPr>
            <a:r>
              <a:rPr lang="en-US" dirty="0" smtClean="0"/>
              <a:t>Ask a classmate!	</a:t>
            </a:r>
          </a:p>
          <a:p>
            <a:pPr lvl="2">
              <a:buFont typeface="Calibri" panose="020F0502020204030204" pitchFamily="34" charset="0"/>
              <a:buChar char="="/>
            </a:pPr>
            <a:r>
              <a:rPr lang="en-US" dirty="0" smtClean="0"/>
              <a:t>Visit the Math </a:t>
            </a:r>
            <a:r>
              <a:rPr lang="en-US" dirty="0"/>
              <a:t>Clinic </a:t>
            </a:r>
            <a:r>
              <a:rPr lang="en-US"/>
              <a:t>in </a:t>
            </a:r>
            <a:r>
              <a:rPr lang="en-US" smtClean="0"/>
              <a:t>Higgins Hall 204!</a:t>
            </a:r>
            <a:endParaRPr lang="en-US" dirty="0"/>
          </a:p>
          <a:p>
            <a:pPr lvl="2">
              <a:buFont typeface="Calibri" panose="020F0502020204030204" pitchFamily="34" charset="0"/>
              <a:buChar char="="/>
            </a:pPr>
            <a:r>
              <a:rPr lang="en-US" dirty="0" smtClean="0"/>
              <a:t>Visit the Tutoring </a:t>
            </a:r>
            <a:r>
              <a:rPr lang="en-US" dirty="0"/>
              <a:t>Resource Center in Berkshire </a:t>
            </a:r>
            <a:r>
              <a:rPr lang="en-US" dirty="0" smtClean="0"/>
              <a:t>104!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181599"/>
            <a:ext cx="5769429" cy="646331"/>
          </a:xfrm>
          <a:prstGeom prst="rect">
            <a:avLst/>
          </a:prstGeom>
          <a:gradFill>
            <a:gsLst>
              <a:gs pos="39000">
                <a:schemeClr val="tx2"/>
              </a:gs>
              <a:gs pos="32000">
                <a:schemeClr val="accent1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YOU CAN DO THIS!!!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6" name="Slide10FIXED.wav" descr="This is the narration for slide 10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207509"/>
          </a:xfrm>
        </p:spPr>
        <p:txBody>
          <a:bodyPr/>
          <a:lstStyle/>
          <a:p>
            <a:pPr algn="ctr"/>
            <a:r>
              <a:rPr lang="en-US" sz="4400" i="1" cap="none" dirty="0" smtClean="0"/>
              <a:t>The “Help Buttons”:</a:t>
            </a:r>
            <a:br>
              <a:rPr lang="en-US" sz="4400" i="1" cap="none" dirty="0" smtClean="0"/>
            </a:br>
            <a:r>
              <a:rPr lang="en-US" sz="2500" i="1" cap="none" dirty="0" smtClean="0"/>
              <a:t>They Help To Solve Problems!</a:t>
            </a:r>
            <a:endParaRPr lang="en-US" sz="2500" i="1" cap="none" dirty="0"/>
          </a:p>
        </p:txBody>
      </p:sp>
      <p:pic>
        <p:nvPicPr>
          <p:cNvPr id="1026" name="Picture 2" descr="Five help buttons are shown, stacked vertically. The buttons in order top to bottom are labeled &quot;Help Me Solve This&quot; with a little picture of a key next to it; &quot;View an Example&quot; with some binoculars next to it; &quot;Textbook&quot; with a picture of a textbook next to it; &quot;Ask My Instructor&quot; with a little graphic of a featureless instructor's head accompanied next to by a little envelope which represents an email; and &quot;Print&quot; with a picture of a printer with some paper in it next to it." title="The Help Butt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743200" cy="297595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he last help button is pictured here.  It's called &quot;Similar Exercise.&quot;" title="Similar Exam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57" y="5486400"/>
            <a:ext cx="2786743" cy="63137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2FIXED.wav" descr="This is the narration for slide 2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61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094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Overall </a:t>
            </a:r>
            <a:r>
              <a:rPr lang="en-US" b="1" dirty="0"/>
              <a:t>G</a:t>
            </a:r>
            <a:r>
              <a:rPr lang="en-US" b="1" dirty="0" smtClean="0"/>
              <a:t>oal</a:t>
            </a:r>
            <a:endParaRPr lang="en-US" b="1" dirty="0"/>
          </a:p>
        </p:txBody>
      </p:sp>
      <p:pic>
        <p:nvPicPr>
          <p:cNvPr id="4" name="Picture 3" descr="Image of a plain white cartoony person walking up an arrow turned into a staircase towards a goal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142"/>
            <a:ext cx="1730829" cy="1612322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+"/>
            </a:pPr>
            <a:endParaRPr lang="en-US" sz="2200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sz="2200" dirty="0" smtClean="0"/>
              <a:t>Use the “Help Buttons” to help you learn the material.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200" dirty="0" smtClean="0"/>
              <a:t>Write down all the steps to a problem in your notes.  Take notes in your margins on the strategy to solve each problem type. 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2200" dirty="0" smtClean="0"/>
              <a:t>Wean yourself off the buttons as you master the material.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000" dirty="0" smtClean="0"/>
              <a:t>Start by leaning more on your notes instead on the help buttons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000" dirty="0" smtClean="0"/>
              <a:t>Finally, wean yourself off of your notes!</a:t>
            </a:r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When you can do many problems of the same type correctly without </a:t>
            </a:r>
          </a:p>
          <a:p>
            <a:pPr marL="0" indent="0">
              <a:buNone/>
            </a:pPr>
            <a:r>
              <a:rPr lang="en-US" sz="2000" u="sng" dirty="0" smtClean="0"/>
              <a:t>Using a button and without looking at notes, </a:t>
            </a:r>
          </a:p>
          <a:p>
            <a:pPr marL="0" indent="0">
              <a:buNone/>
            </a:pPr>
            <a:r>
              <a:rPr lang="en-US" sz="2000" u="sng" dirty="0" smtClean="0"/>
              <a:t>then you are ready for that problem type on the test!</a:t>
            </a:r>
            <a:endParaRPr lang="en-US" sz="2000" u="sng" dirty="0"/>
          </a:p>
        </p:txBody>
      </p:sp>
      <p:pic>
        <p:nvPicPr>
          <p:cNvPr id="6" name="Slide3FIXED.wav" descr="This is the narration for slide 3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5849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They Do?</a:t>
            </a:r>
            <a:endParaRPr lang="en-US" b="1" dirty="0"/>
          </a:p>
        </p:txBody>
      </p:sp>
      <p:pic>
        <p:nvPicPr>
          <p:cNvPr id="2053" name="Picture 5" descr="Help Me Solve This but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1512295"/>
            <a:ext cx="1971675" cy="4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230" y="1557733"/>
            <a:ext cx="5753100" cy="340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Walks you through, step by step, to solve the problem</a:t>
            </a:r>
            <a:r>
              <a:rPr lang="en-US" sz="1600" b="1" dirty="0"/>
              <a:t>.</a:t>
            </a:r>
            <a:endParaRPr lang="en-US" sz="1600" b="1" dirty="0" smtClean="0"/>
          </a:p>
        </p:txBody>
      </p:sp>
      <p:pic>
        <p:nvPicPr>
          <p:cNvPr id="2055" name="Picture 7" descr="View an Example 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" y="1935189"/>
            <a:ext cx="1971675" cy="35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230" y="1929825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Walks </a:t>
            </a:r>
            <a:r>
              <a:rPr lang="en-US" sz="1600" b="1" dirty="0"/>
              <a:t>you through, step by step, a similar problem.</a:t>
            </a:r>
          </a:p>
          <a:p>
            <a:endParaRPr lang="en-US" sz="1400" b="1" dirty="0"/>
          </a:p>
        </p:txBody>
      </p:sp>
      <p:pic>
        <p:nvPicPr>
          <p:cNvPr id="2059" name="Picture 11" descr="Video but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4" y="2474781"/>
            <a:ext cx="1971675" cy="4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672" y="2500732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Shows </a:t>
            </a:r>
            <a:r>
              <a:rPr lang="en-US" sz="1600" b="1" dirty="0"/>
              <a:t>an instructional video on how to solve the problem type.</a:t>
            </a:r>
            <a:endParaRPr lang="en-US" sz="1600" dirty="0"/>
          </a:p>
        </p:txBody>
      </p:sp>
      <p:pic>
        <p:nvPicPr>
          <p:cNvPr id="2060" name="Picture 12" descr="Animation butt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4" y="2879562"/>
            <a:ext cx="1971670" cy="41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49558" y="29204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Shows </a:t>
            </a:r>
            <a:r>
              <a:rPr lang="en-US" sz="1600" b="1" dirty="0"/>
              <a:t>an animation </a:t>
            </a:r>
            <a:r>
              <a:rPr lang="en-US" sz="1600" b="1" dirty="0" smtClean="0"/>
              <a:t>or a </a:t>
            </a:r>
            <a:r>
              <a:rPr lang="en-US" sz="1600" b="1" dirty="0"/>
              <a:t>game on how to solve the problem type.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2056" name="Picture 8" descr="Textbook butt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9" y="3486780"/>
            <a:ext cx="1971675" cy="42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49558" y="3476397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Links </a:t>
            </a:r>
            <a:r>
              <a:rPr lang="en-US" sz="1600" b="1" dirty="0"/>
              <a:t>you to the section of the </a:t>
            </a:r>
            <a:r>
              <a:rPr lang="en-US" sz="1600" b="1" dirty="0" smtClean="0"/>
              <a:t>book that is </a:t>
            </a:r>
            <a:r>
              <a:rPr lang="en-US" sz="1600" b="1" dirty="0"/>
              <a:t>pertinent to the problem.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2057" name="Picture 9" descr="Ask My Instructor butt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8" y="4141927"/>
            <a:ext cx="1971675" cy="35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8672" y="41397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Links </a:t>
            </a:r>
            <a:r>
              <a:rPr lang="en-US" sz="1600" b="1" dirty="0"/>
              <a:t>you to an email where you can ask the professor for help.</a:t>
            </a:r>
            <a:endParaRPr lang="en-US" sz="1600" dirty="0"/>
          </a:p>
        </p:txBody>
      </p:sp>
      <p:pic>
        <p:nvPicPr>
          <p:cNvPr id="2058" name="Picture 10" descr="Print butt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8" y="4496829"/>
            <a:ext cx="1971668" cy="40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33230" y="4484861"/>
            <a:ext cx="594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Lets </a:t>
            </a:r>
            <a:r>
              <a:rPr lang="en-US" sz="1600" b="1" dirty="0"/>
              <a:t>you print out the </a:t>
            </a:r>
            <a:r>
              <a:rPr lang="en-US" sz="1600" b="1" dirty="0" smtClean="0"/>
              <a:t>problem.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2061" name="Picture 13" descr="Similar Exercise butt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" y="5005356"/>
            <a:ext cx="1982561" cy="4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38672" y="5005356"/>
            <a:ext cx="579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Provides </a:t>
            </a:r>
            <a:r>
              <a:rPr lang="en-US" sz="1600" b="1" dirty="0"/>
              <a:t>a problem of the same type for additional practice.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Slide4FIXED.wav" descr="This is the narration for slide 4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24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“Help Me </a:t>
            </a:r>
            <a:r>
              <a:rPr lang="en-US" dirty="0"/>
              <a:t>S</a:t>
            </a:r>
            <a:r>
              <a:rPr lang="en-US" dirty="0" smtClean="0"/>
              <a:t>olve This”</a:t>
            </a:r>
            <a:endParaRPr lang="en-US" dirty="0"/>
          </a:p>
        </p:txBody>
      </p:sp>
      <p:pic>
        <p:nvPicPr>
          <p:cNvPr id="1027" name="Picture 3" descr="Image of a golden cartoony ke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 sz="1800" dirty="0" smtClean="0"/>
              <a:t>Use this button when you have little to no knowledge on how to tackle a problem.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1800" dirty="0"/>
              <a:t>Follow along with every step and do the problem yourself following its </a:t>
            </a:r>
            <a:r>
              <a:rPr lang="en-US" sz="1800" dirty="0" smtClean="0"/>
              <a:t>directions.</a:t>
            </a:r>
            <a:endParaRPr lang="en-US" sz="1800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1800" dirty="0" smtClean="0"/>
              <a:t>Create and take </a:t>
            </a:r>
            <a:r>
              <a:rPr lang="en-US" sz="1800" dirty="0"/>
              <a:t>notes to help yourself in the future when you review problems of the same </a:t>
            </a:r>
            <a:r>
              <a:rPr lang="en-US" sz="1800" dirty="0" smtClean="0"/>
              <a:t>type.</a:t>
            </a:r>
          </a:p>
          <a:p>
            <a:pPr lvl="2">
              <a:buFont typeface="Calibri" panose="020F0502020204030204" pitchFamily="34" charset="0"/>
              <a:buChar char="="/>
            </a:pPr>
            <a:r>
              <a:rPr lang="en-US" sz="1600" dirty="0" smtClean="0"/>
              <a:t>Examples: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“Remember to add on both sides to keep balance.”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“A negative times a negative is a positive.”</a:t>
            </a:r>
          </a:p>
          <a:p>
            <a:pPr lvl="2">
              <a:buFont typeface="Calibri" panose="020F0502020204030204" pitchFamily="34" charset="0"/>
              <a:buChar char="="/>
            </a:pPr>
            <a:r>
              <a:rPr lang="en-US" sz="1600" dirty="0" smtClean="0"/>
              <a:t>Sometimes the program will skip steps. Try not to skip steps in your notes and aim to end up at the same place as the program.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1800" dirty="0" smtClean="0"/>
              <a:t>Once the problem is done, try the newly generated problem using your created notes.  If you can get </a:t>
            </a:r>
            <a:r>
              <a:rPr lang="en-US" sz="1800" i="1" dirty="0" smtClean="0"/>
              <a:t>this </a:t>
            </a:r>
            <a:r>
              <a:rPr lang="en-US" sz="1800" dirty="0" smtClean="0"/>
              <a:t>problem right </a:t>
            </a:r>
            <a:r>
              <a:rPr lang="en-US" sz="1800" i="1" dirty="0" smtClean="0"/>
              <a:t>and</a:t>
            </a:r>
            <a:r>
              <a:rPr lang="en-US" sz="1800" dirty="0" smtClean="0"/>
              <a:t> many others of the same type, then you’re on the track to being ready for the test. However, If you don’t, this is a sign you need to study this problem type more closely.</a:t>
            </a:r>
          </a:p>
        </p:txBody>
      </p:sp>
      <p:pic>
        <p:nvPicPr>
          <p:cNvPr id="5" name="Slide5FIXED.wav" descr="This is the narration for slide 5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“View </a:t>
            </a:r>
            <a:r>
              <a:rPr lang="en-US" dirty="0"/>
              <a:t>a</a:t>
            </a:r>
            <a:r>
              <a:rPr lang="en-US" dirty="0" smtClean="0"/>
              <a:t>n Example”</a:t>
            </a:r>
            <a:endParaRPr lang="en-US" dirty="0"/>
          </a:p>
        </p:txBody>
      </p:sp>
      <p:pic>
        <p:nvPicPr>
          <p:cNvPr id="2052" name="Picture 4" descr="Image of some cartoony binocular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72424" cy="99060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20000" cy="4648200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 sz="1800" dirty="0" smtClean="0"/>
              <a:t>Use </a:t>
            </a:r>
            <a:r>
              <a:rPr lang="en-US" sz="1800" dirty="0"/>
              <a:t>this button when you </a:t>
            </a:r>
            <a:r>
              <a:rPr lang="en-US" sz="1800" dirty="0" smtClean="0"/>
              <a:t>have a general idea how to solve a problem but you would like a model example of the same type.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1800" dirty="0"/>
              <a:t>Use this button sparingly!  Don’t merely mimic the steps shown. The goal is to </a:t>
            </a:r>
            <a:r>
              <a:rPr lang="en-US" sz="1800" i="1" dirty="0"/>
              <a:t>understand </a:t>
            </a:r>
            <a:r>
              <a:rPr lang="en-US" sz="1800" dirty="0"/>
              <a:t>the </a:t>
            </a:r>
            <a:r>
              <a:rPr lang="en-US" sz="1800" dirty="0" smtClean="0"/>
              <a:t>problem; </a:t>
            </a:r>
            <a:r>
              <a:rPr lang="en-US" sz="1800" dirty="0"/>
              <a:t>do this by making sure </a:t>
            </a:r>
            <a:r>
              <a:rPr lang="en-US" sz="1800" dirty="0" smtClean="0"/>
              <a:t>you…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1800" dirty="0"/>
              <a:t>T</a:t>
            </a:r>
            <a:r>
              <a:rPr lang="en-US" sz="1800" dirty="0" smtClean="0"/>
              <a:t>ry to start the problem without using the button, and then try to figure out the next step before you reveal it by clicking  “Continue”!  </a:t>
            </a:r>
            <a:r>
              <a:rPr lang="en-US" sz="1800" b="1" dirty="0" smtClean="0">
                <a:solidFill>
                  <a:srgbClr val="00B050"/>
                </a:solidFill>
              </a:rPr>
              <a:t>Use this “Help Button” to help you </a:t>
            </a:r>
            <a:r>
              <a:rPr lang="en-US" sz="1800" b="1" i="1" dirty="0" smtClean="0">
                <a:solidFill>
                  <a:srgbClr val="00B050"/>
                </a:solidFill>
              </a:rPr>
              <a:t>check</a:t>
            </a:r>
            <a:r>
              <a:rPr lang="en-US" sz="1800" b="1" dirty="0" smtClean="0">
                <a:solidFill>
                  <a:srgbClr val="00B050"/>
                </a:solidFill>
              </a:rPr>
              <a:t> your work!    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1600" dirty="0" smtClean="0"/>
              <a:t>Take notes! (Just like on the previous slide.)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1600" dirty="0" smtClean="0"/>
              <a:t>Don’t skip steps! (Just like on the previous slide.) </a:t>
            </a:r>
          </a:p>
          <a:p>
            <a:pPr marL="914400" lvl="2" indent="0">
              <a:buNone/>
            </a:pPr>
            <a:endParaRPr lang="en-US" sz="1800" i="1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sz="1800" b="1" i="1" dirty="0" smtClean="0">
                <a:solidFill>
                  <a:srgbClr val="FF0000"/>
                </a:solidFill>
              </a:rPr>
              <a:t>CAUTION!</a:t>
            </a:r>
            <a:r>
              <a:rPr lang="en-US" sz="1800" b="1" i="1" dirty="0" smtClean="0"/>
              <a:t>  </a:t>
            </a:r>
            <a:r>
              <a:rPr lang="en-US" sz="1800" i="1" dirty="0" smtClean="0"/>
              <a:t>Getting the question right while receiving help does not mean you will get a similar question on the test right! 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1600" i="1" dirty="0" smtClean="0"/>
              <a:t>On the test, you won’t have notes!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1600" i="1" dirty="0" smtClean="0"/>
              <a:t>On the test, you won’t have the help buttons!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	…Which brings us to the next slide…</a:t>
            </a:r>
            <a:endParaRPr lang="en-US" sz="1800" i="1" dirty="0"/>
          </a:p>
          <a:p>
            <a:endParaRPr lang="en-US" sz="1800" dirty="0"/>
          </a:p>
        </p:txBody>
      </p:sp>
      <p:pic>
        <p:nvPicPr>
          <p:cNvPr id="5" name="Slide6FIXED.wav" descr="This is the narration for slide 6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“Similar Exercise”!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71600"/>
            <a:ext cx="7772401" cy="1219200"/>
          </a:xfrm>
        </p:spPr>
        <p:txBody>
          <a:bodyPr>
            <a:normAutofit fontScale="62500" lnSpcReduction="20000"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 dirty="0" smtClean="0"/>
              <a:t>This button helps you study those hard problems!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dirty="0" smtClean="0"/>
              <a:t>Test yourself with this button!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 smtClean="0"/>
              <a:t>Use this button and try to solve a problem type correctly </a:t>
            </a:r>
            <a:r>
              <a:rPr lang="en-US" i="1" dirty="0" smtClean="0"/>
              <a:t>without </a:t>
            </a:r>
            <a:r>
              <a:rPr lang="en-US" dirty="0" smtClean="0"/>
              <a:t>any help.	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9146" y="2819400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200000"/>
              <a:buFont typeface="Calibri" panose="020F0502020204030204" pitchFamily="34" charset="0"/>
              <a:buChar char="="/>
            </a:pPr>
            <a:r>
              <a:rPr lang="en-US" sz="1600" dirty="0"/>
              <a:t>If you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r>
              <a:rPr lang="en-US" sz="1600" dirty="0"/>
              <a:t>, try a similar problem with </a:t>
            </a:r>
            <a:r>
              <a:rPr lang="en-US" sz="1600" dirty="0" smtClean="0"/>
              <a:t>notes. You can also refer to your campus resources for more help!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79146" y="3505200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SzPct val="200000"/>
              <a:buFont typeface="Calibri" panose="020F0502020204030204" pitchFamily="34" charset="0"/>
              <a:buChar char="="/>
            </a:pPr>
            <a:r>
              <a:rPr lang="en-US" sz="1600" dirty="0"/>
              <a:t>If you can, but it felt </a:t>
            </a:r>
            <a:r>
              <a:rPr lang="en-US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C000"/>
                  </a:solidFill>
                </a:uFill>
              </a:rPr>
              <a:t>shaky</a:t>
            </a:r>
            <a:r>
              <a:rPr lang="en-US" sz="1600" dirty="0"/>
              <a:t>, try to identify </a:t>
            </a:r>
            <a:r>
              <a:rPr lang="en-US" sz="1600" i="1" dirty="0"/>
              <a:t>why</a:t>
            </a:r>
            <a:r>
              <a:rPr lang="en-US" sz="1600" dirty="0"/>
              <a:t> and decide if it is </a:t>
            </a:r>
            <a:r>
              <a:rPr lang="en-US" sz="1600" dirty="0" smtClean="0"/>
              <a:t>something </a:t>
            </a:r>
            <a:r>
              <a:rPr lang="en-US" sz="1600" dirty="0"/>
              <a:t>you can overcome on the test or if you need to ask for </a:t>
            </a:r>
            <a:r>
              <a:rPr lang="en-US" sz="1600" dirty="0" smtClean="0"/>
              <a:t>help.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79146" y="4120753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SzPct val="200000"/>
              <a:buFont typeface="Calibri" panose="020F0502020204030204" pitchFamily="34" charset="0"/>
              <a:buChar char="="/>
            </a:pPr>
            <a:r>
              <a:rPr lang="en-US" sz="1600" dirty="0"/>
              <a:t>If you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sz="1600" dirty="0"/>
              <a:t>, and </a:t>
            </a:r>
            <a:r>
              <a:rPr lang="en-US" sz="1600" dirty="0" smtClean="0"/>
              <a:t>you can complete many </a:t>
            </a:r>
            <a:r>
              <a:rPr lang="en-US" sz="1600" dirty="0"/>
              <a:t>others of the same type, that means you’re ready for that problem on the test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pic>
        <p:nvPicPr>
          <p:cNvPr id="1026" name="Picture 2" descr="Image of a traffic light with a red, yellow, and green ligh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866775" cy="204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800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GOAL: Keep doing similar problems until you can comfortably get a problem type correct without notes </a:t>
            </a:r>
            <a:r>
              <a:rPr lang="en-US" dirty="0" smtClean="0"/>
              <a:t>or the </a:t>
            </a:r>
            <a:r>
              <a:rPr lang="en-US" dirty="0"/>
              <a:t>help buttons. </a:t>
            </a:r>
            <a:r>
              <a:rPr lang="en-US" dirty="0" smtClean="0"/>
              <a:t>The </a:t>
            </a:r>
            <a:r>
              <a:rPr lang="en-US" dirty="0"/>
              <a:t>more you practice, the higher your chance to do well on exams!</a:t>
            </a:r>
          </a:p>
          <a:p>
            <a:endParaRPr lang="en-US" dirty="0"/>
          </a:p>
        </p:txBody>
      </p:sp>
      <p:pic>
        <p:nvPicPr>
          <p:cNvPr id="5" name="Slide7ALL.wav" descr="This is the narration for slide 7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“Video”</a:t>
            </a:r>
            <a:endParaRPr lang="en-US" dirty="0"/>
          </a:p>
        </p:txBody>
      </p:sp>
      <p:pic>
        <p:nvPicPr>
          <p:cNvPr id="12" name="Picture 11" descr="Image of a cartoony clapperboard with a play button depicted on i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33588"/>
            <a:ext cx="1676400" cy="14668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600201"/>
            <a:ext cx="8759825" cy="426720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 sz="2300" dirty="0" smtClean="0"/>
              <a:t>This button is not always available.</a:t>
            </a:r>
          </a:p>
          <a:p>
            <a:endParaRPr lang="en-US" sz="2300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sz="2300" dirty="0" smtClean="0"/>
              <a:t>If available and you need help on the problem, make this the first button you click!</a:t>
            </a:r>
          </a:p>
          <a:p>
            <a:pPr marL="0" indent="0">
              <a:buNone/>
            </a:pPr>
            <a:endParaRPr lang="en-US" sz="2300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sz="2300" dirty="0" smtClean="0"/>
              <a:t>Use it like you would the “Help Me Solve This” or “View an Example” buttons.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200" dirty="0" smtClean="0"/>
              <a:t>Follow along with the problem’s example and take notes!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200" dirty="0" smtClean="0"/>
              <a:t>Don’t skip steps!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200" dirty="0" smtClean="0"/>
              <a:t>Pause the video if you need more time to write notes!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de8FIXED.wav" descr="This is the narration for slide 8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“Animation”</a:t>
            </a:r>
            <a:endParaRPr lang="en-US" dirty="0"/>
          </a:p>
        </p:txBody>
      </p:sp>
      <p:pic>
        <p:nvPicPr>
          <p:cNvPr id="4" name="Picture 3" descr="Image of a still frame animation images of a flower at different stages of life pictured in a sequence, from sappling all the way to full heighted bloom." title="Animation Pictu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"/>
            <a:ext cx="2667000" cy="142875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 sz="2900" dirty="0" smtClean="0"/>
              <a:t>This button is also not always available.</a:t>
            </a:r>
          </a:p>
          <a:p>
            <a:pPr>
              <a:buFont typeface="Calibri" panose="020F0502020204030204" pitchFamily="34" charset="0"/>
              <a:buChar char="+"/>
            </a:pPr>
            <a:r>
              <a:rPr lang="en-US" sz="2900" dirty="0" smtClean="0"/>
              <a:t>If available and you need help on the problem, make this the first button you click! 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900" dirty="0" smtClean="0"/>
              <a:t>If Video and Animation buttons are both available, click either first!</a:t>
            </a:r>
          </a:p>
          <a:p>
            <a:pPr marL="457200" lvl="1" indent="0">
              <a:buNone/>
            </a:pPr>
            <a:endParaRPr lang="en-US" sz="2900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sz="2900" dirty="0" smtClean="0"/>
              <a:t>Sometimes, Animation will act like a mini game that helps you practice a concept.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900" dirty="0" smtClean="0"/>
              <a:t>Play the game and take notes on what you learn!</a:t>
            </a:r>
          </a:p>
          <a:p>
            <a:pPr marL="457200" lvl="1" indent="0">
              <a:buNone/>
            </a:pPr>
            <a:endParaRPr lang="en-US" sz="2900" dirty="0" smtClean="0"/>
          </a:p>
          <a:p>
            <a:pPr>
              <a:buFont typeface="Calibri" panose="020F0502020204030204" pitchFamily="34" charset="0"/>
              <a:buChar char="+"/>
            </a:pPr>
            <a:r>
              <a:rPr lang="en-US" sz="2900" dirty="0" smtClean="0"/>
              <a:t>Sometimes, it provides an animation of an example problem. When it does, use it like you would the “Help Me Solve This” or 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“View an Example” button.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900" dirty="0" smtClean="0"/>
              <a:t>Go along with the example and take notes!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900" dirty="0" smtClean="0"/>
              <a:t>Don’t skip steps!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Slide9FIXED.wav" descr="This is the narration for slide 9. Press alt + P to play the narration.  Press alt + P again to pause or resume pla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CSUPowePoint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WCSUPowerPointTheme</Template>
  <TotalTime>2318</TotalTime>
  <Words>903</Words>
  <Application>Microsoft Office PowerPoint</Application>
  <PresentationFormat>On-screen Show (4:3)</PresentationFormat>
  <Paragraphs>104</Paragraphs>
  <Slides>10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WCSUPowePointTheme</vt:lpstr>
      <vt:lpstr>Using MyMathLab to Succeed!</vt:lpstr>
      <vt:lpstr>The “Help Buttons”: They Help To Solve Problems!</vt:lpstr>
      <vt:lpstr>The Overall Goal</vt:lpstr>
      <vt:lpstr>What Do They Do?</vt:lpstr>
      <vt:lpstr>“Help Me Solve This”</vt:lpstr>
      <vt:lpstr>“View an Example”</vt:lpstr>
      <vt:lpstr>“Similar Exercise”!</vt:lpstr>
      <vt:lpstr>“Video”</vt:lpstr>
      <vt:lpstr>“Animation”</vt:lpstr>
      <vt:lpstr>In Summary</vt:lpstr>
    </vt:vector>
  </TitlesOfParts>
  <Company>Western Connecticut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MyMathLab to succeed!</dc:title>
  <dc:creator>Adam Kosakowski</dc:creator>
  <cp:lastModifiedBy>Adam Kosakowski</cp:lastModifiedBy>
  <cp:revision>213</cp:revision>
  <cp:lastPrinted>2015-03-06T15:23:34Z</cp:lastPrinted>
  <dcterms:created xsi:type="dcterms:W3CDTF">2014-12-01T15:24:53Z</dcterms:created>
  <dcterms:modified xsi:type="dcterms:W3CDTF">2015-05-22T17:39:58Z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1102160319</vt:i4>
  </property>
  <property fmtid="{D5CDD505-2E9C-101B-9397-08002B2CF9AE}" pid="3" name="_NewReviewCycle">
    <vt:lpwstr/>
  </property>
  <property fmtid="{D5CDD505-2E9C-101B-9397-08002B2CF9AE}" pid="4" name="_EmailSubject">
    <vt:lpwstr>Website Updates</vt:lpwstr>
  </property>
  <property fmtid="{D5CDD505-2E9C-101B-9397-08002B2CF9AE}" pid="5" name="_AuthorEmail">
    <vt:lpwstr>morele@wcsu.edu</vt:lpwstr>
  </property>
  <property fmtid="{D5CDD505-2E9C-101B-9397-08002B2CF9AE}" pid="6" name="_AuthorEmailDisplayName">
    <vt:lpwstr>Elisabeth Morel</vt:lpwstr>
  </property>
  <property fmtid="{D5CDD505-2E9C-101B-9397-08002B2CF9AE}" pid="7" name="_PreviousAdHocReviewCycleID">
    <vt:i4>1166527508</vt:i4>
  </property>
</Properties>
</file>