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9" r:id="rId1"/>
  </p:sldMasterIdLst>
  <p:handoutMasterIdLst>
    <p:handoutMasterId r:id="rId29"/>
  </p:handoutMasterIdLst>
  <p:sldIdLst>
    <p:sldId id="256" r:id="rId2"/>
    <p:sldId id="257" r:id="rId3"/>
    <p:sldId id="281" r:id="rId4"/>
    <p:sldId id="282" r:id="rId5"/>
    <p:sldId id="258" r:id="rId6"/>
    <p:sldId id="259" r:id="rId7"/>
    <p:sldId id="290" r:id="rId8"/>
    <p:sldId id="268" r:id="rId9"/>
    <p:sldId id="267" r:id="rId10"/>
    <p:sldId id="260" r:id="rId11"/>
    <p:sldId id="271" r:id="rId12"/>
    <p:sldId id="272" r:id="rId13"/>
    <p:sldId id="273" r:id="rId14"/>
    <p:sldId id="261" r:id="rId15"/>
    <p:sldId id="274" r:id="rId16"/>
    <p:sldId id="275" r:id="rId17"/>
    <p:sldId id="283" r:id="rId18"/>
    <p:sldId id="289" r:id="rId19"/>
    <p:sldId id="287" r:id="rId20"/>
    <p:sldId id="262" r:id="rId21"/>
    <p:sldId id="276" r:id="rId22"/>
    <p:sldId id="278" r:id="rId23"/>
    <p:sldId id="277" r:id="rId24"/>
    <p:sldId id="279" r:id="rId25"/>
    <p:sldId id="285" r:id="rId26"/>
    <p:sldId id="286" r:id="rId27"/>
    <p:sldId id="280" r:id="rId28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7137" cy="465106"/>
          </a:xfrm>
          <a:prstGeom prst="rect">
            <a:avLst/>
          </a:prstGeom>
        </p:spPr>
        <p:txBody>
          <a:bodyPr vert="horz" lIns="87938" tIns="43969" rIns="87938" bIns="439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348" y="1"/>
            <a:ext cx="3027137" cy="465106"/>
          </a:xfrm>
          <a:prstGeom prst="rect">
            <a:avLst/>
          </a:prstGeom>
        </p:spPr>
        <p:txBody>
          <a:bodyPr vert="horz" lIns="87938" tIns="43969" rIns="87938" bIns="43969" rtlCol="0"/>
          <a:lstStyle>
            <a:lvl1pPr algn="r">
              <a:defRPr sz="1200"/>
            </a:lvl1pPr>
          </a:lstStyle>
          <a:p>
            <a:fld id="{551CFD89-E2A4-4495-ACCF-512D87D7CFA5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94"/>
            <a:ext cx="3027137" cy="465106"/>
          </a:xfrm>
          <a:prstGeom prst="rect">
            <a:avLst/>
          </a:prstGeom>
        </p:spPr>
        <p:txBody>
          <a:bodyPr vert="horz" lIns="87938" tIns="43969" rIns="87938" bIns="439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348" y="8818594"/>
            <a:ext cx="3027137" cy="465106"/>
          </a:xfrm>
          <a:prstGeom prst="rect">
            <a:avLst/>
          </a:prstGeom>
        </p:spPr>
        <p:txBody>
          <a:bodyPr vert="horz" lIns="87938" tIns="43969" rIns="87938" bIns="43969" rtlCol="0" anchor="b"/>
          <a:lstStyle>
            <a:lvl1pPr algn="r">
              <a:defRPr sz="1200"/>
            </a:lvl1pPr>
          </a:lstStyle>
          <a:p>
            <a:fld id="{7BFC8FB3-DC3C-4177-8A75-39490B70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59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F07510-AF91-4928-8ADC-C2D1492CD7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6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3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72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4845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76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95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54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FC2A1-0D54-45CD-AE1E-88DB720DAB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99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C6E1C-95C7-4082-BE8C-D49F575DC7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7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C2E4E-F366-4149-9106-D7C1470A33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9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6D148-1292-4567-82B1-76DEA7224B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861FF2-2CDA-4B74-AFC2-F22E808275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8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1894D-7E6E-4171-B4F4-60B2979447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BA746-030C-4BA6-94A7-D70824D852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B00988-7503-41E7-BF52-5628DE8F83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6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B5CD6-FB6D-4045-8A95-54DFAC4DF1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5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FC7C1-A778-4BF0-A87F-D01E185D30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7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3794BE-0F89-4187-8B31-A6CAC39019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61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  <p:sldLayoutId id="2147483941" r:id="rId12"/>
    <p:sldLayoutId id="2147483942" r:id="rId13"/>
    <p:sldLayoutId id="2147483943" r:id="rId14"/>
    <p:sldLayoutId id="2147483944" r:id="rId15"/>
    <p:sldLayoutId id="2147483945" r:id="rId16"/>
    <p:sldLayoutId id="2147483946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csu.edu/purchasing/solesource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Purchasing and Contracting </a:t>
            </a:r>
            <a:r>
              <a:rPr lang="en-US" sz="4400" dirty="0"/>
              <a:t>P</a:t>
            </a:r>
            <a:r>
              <a:rPr lang="en-US" sz="4400" dirty="0" smtClean="0"/>
              <a:t>olicies and </a:t>
            </a:r>
            <a:r>
              <a:rPr lang="en-US" sz="4400" dirty="0" smtClean="0"/>
              <a:t>Procedures</a:t>
            </a:r>
            <a:endParaRPr sz="4400" dirty="0"/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  <a:p>
            <a:pPr eaLnBrk="1" hangingPunct="1"/>
            <a:r>
              <a:rPr lang="en-US" dirty="0" smtClean="0"/>
              <a:t>June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Section II – Purchase Orders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Defines Purchase Requisition creation. </a:t>
            </a:r>
          </a:p>
          <a:p>
            <a:pPr eaLnBrk="1" hangingPunct="1"/>
            <a:r>
              <a:rPr lang="en-US" dirty="0" smtClean="0"/>
              <a:t>Details Purchase Order creation.</a:t>
            </a:r>
          </a:p>
          <a:p>
            <a:pPr eaLnBrk="1" hangingPunct="1"/>
            <a:r>
              <a:rPr lang="en-US" dirty="0" smtClean="0"/>
              <a:t>Identifies a process to request a change to the Purchase Order.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Purchase Requisition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The </a:t>
            </a:r>
            <a:r>
              <a:rPr lang="en-US" sz="2800" dirty="0">
                <a:solidFill>
                  <a:srgbClr val="FFFF00"/>
                </a:solidFill>
              </a:rPr>
              <a:t>Purchase Requisition </a:t>
            </a:r>
            <a:r>
              <a:rPr lang="en-US" sz="2800" dirty="0"/>
              <a:t>initiates the Purchasing process. </a:t>
            </a:r>
          </a:p>
          <a:p>
            <a:pPr marL="420624" indent="-384048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Key components:  </a:t>
            </a:r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Prospective vendor(s)</a:t>
            </a:r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Price (if available)</a:t>
            </a:r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Department and Banner charge number</a:t>
            </a:r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Authorized Signature (Budget Authority) </a:t>
            </a:r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Items ordered </a:t>
            </a:r>
            <a:endParaRPr lang="en-US" sz="2400" dirty="0" smtClean="0"/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Contract or Bid Award Number if applicable</a:t>
            </a:r>
            <a:endParaRPr lang="en-US" sz="2400" dirty="0"/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2400" u="sng" dirty="0"/>
          </a:p>
          <a:p>
            <a:pPr marL="722376" lvl="1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u="sng" dirty="0">
                <a:solidFill>
                  <a:srgbClr val="FFFF00"/>
                </a:solidFill>
              </a:rPr>
              <a:t>Note</a:t>
            </a:r>
            <a:r>
              <a:rPr lang="en-US" sz="2400" dirty="0" smtClean="0">
                <a:solidFill>
                  <a:srgbClr val="FFFF00"/>
                </a:solidFill>
              </a:rPr>
              <a:t>:  </a:t>
            </a:r>
            <a:r>
              <a:rPr lang="en-US" sz="2400" dirty="0" smtClean="0"/>
              <a:t>A fillable pdf requisition form is available through the University’s Purchasing website.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Purchase Orders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Purchase Orders are created by the Purchasing Department via the banner system.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Only the Purchasing Department can create a Purchase Order.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Orders created from the purchase requisitions received from campus personnel.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Purchasing Department reserves the right to reject requisitions or perform further bidding activity if deemed in the best interests of </a:t>
            </a:r>
            <a:r>
              <a:rPr lang="en-US" sz="2800" dirty="0" smtClean="0"/>
              <a:t>the University. </a:t>
            </a:r>
            <a:endParaRPr lang="en-US" sz="2800" dirty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sz="2800" dirty="0"/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Types of Purchase Orders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Regular (Product)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CHEFA/2020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Service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Emergency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u="sng" dirty="0" smtClean="0"/>
              <a:t>Notes on Emergency Orders</a:t>
            </a:r>
            <a:r>
              <a:rPr lang="en-US" sz="2400" dirty="0" smtClean="0"/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 An emergency is defined as a situation where the normal operation or portion thereof of WCSU would cease or be seriously impaired if immediate action was not undertaken to correct the contingency.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Any emergency situation must be declared as such by the VP for Finance and Administration.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/>
              <a:t>Section III – Personal Service Agreements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Defined as an agreement which covers services by a corporation, partnership, or individual of a technical or professional nature (</a:t>
            </a:r>
            <a:r>
              <a:rPr lang="en-US" dirty="0" err="1" smtClean="0"/>
              <a:t>ie</a:t>
            </a:r>
            <a:r>
              <a:rPr lang="en-US" dirty="0" smtClean="0"/>
              <a:t>; athletes, entertainers, consultants, </a:t>
            </a:r>
            <a:r>
              <a:rPr lang="en-US" dirty="0" err="1" smtClean="0"/>
              <a:t>etc</a:t>
            </a:r>
            <a:r>
              <a:rPr lang="en-US" dirty="0" smtClean="0"/>
              <a:t>). 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Different from a Purchase Order in development and authority.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/>
              <a:t>Key Points – Personal Service Agreements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 smtClean="0"/>
              <a:t>PSA’s  with a value of $25,000 or above must be forwarded to the State of Connecticut’s Attorney General’s Office for approval.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 smtClean="0"/>
              <a:t>The honorarium form can be used for services less than $3,000.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u="sng" dirty="0" smtClean="0"/>
              <a:t>Note</a:t>
            </a:r>
            <a:r>
              <a:rPr lang="en-US" sz="2400" dirty="0"/>
              <a:t>:  All PSA’s and honorariums must be forwarded to the </a:t>
            </a:r>
            <a:r>
              <a:rPr lang="en-US" sz="2400" dirty="0" smtClean="0"/>
              <a:t>Administrative Services </a:t>
            </a:r>
            <a:r>
              <a:rPr lang="en-US" sz="2400" dirty="0"/>
              <a:t>Office </a:t>
            </a:r>
            <a:r>
              <a:rPr lang="en-US" sz="2400" dirty="0" smtClean="0"/>
              <a:t>prior to start of services.</a:t>
            </a:r>
            <a:endParaRPr lang="en-US" sz="2400" dirty="0"/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u="sng" dirty="0"/>
              <a:t>Note</a:t>
            </a:r>
            <a:r>
              <a:rPr lang="en-US" sz="2400" dirty="0"/>
              <a:t>:  All PSA’s, Honorariums, and Contracts must be signed by the VP </a:t>
            </a:r>
            <a:r>
              <a:rPr lang="en-US" sz="2400" dirty="0" smtClean="0"/>
              <a:t>for </a:t>
            </a:r>
            <a:r>
              <a:rPr lang="en-US" sz="2400" dirty="0"/>
              <a:t>Finance and Administration or an authorized signatory.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/>
              <a:t>Key Points – Personal Service Agreements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State employees may not execute a contract with a relative (as defined in the manual).  Such action may be in violation of the State Code of Ethics.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PSA’s may not be used to contract with any individual, corporation, or other business entity in which the requester may have a financial interest.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accordance with C.G.S. 1-84(</a:t>
            </a:r>
            <a:r>
              <a:rPr lang="en-US" sz="2400" dirty="0" err="1" smtClean="0"/>
              <a:t>i</a:t>
            </a:r>
            <a:r>
              <a:rPr lang="en-US" sz="2400" dirty="0" smtClean="0"/>
              <a:t>), a State employee and his/her immediate family are prohibited from entering into contracts with the State with a value of $100 or more unless the contract has been awarded through an open and public process.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The PSA must clearly reflect reimbursement for travel expenses (as required).   The University’s travel manual shall offer guidance and policies for reimbursing contractors for travel expenses.  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Section IV: CSUS 2020 Bond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Section 10a-91d(f) of the C.G.S requires approval for any purchase of equipment, furniture or personal property using CSCU 2020 funds.  All initial requests must be sent to your Chair/Dean or VP for approvals.</a:t>
            </a:r>
          </a:p>
          <a:p>
            <a:r>
              <a:rPr lang="en-US" sz="2400" dirty="0" smtClean="0"/>
              <a:t>Approved acquisition requests must be sent to Fiscal Affairs using a CSUS-EQUIP-1 form. A quote from the supplier that includes all costs and shipping /handling information must be included with the form.</a:t>
            </a:r>
          </a:p>
          <a:p>
            <a:r>
              <a:rPr lang="en-US" sz="2400" dirty="0" smtClean="0"/>
              <a:t>The request is then sent to the systems office for final approval. This approval process takes a minimum of 30 days.  Once the systems office has approved the request, the funds are </a:t>
            </a:r>
            <a:r>
              <a:rPr lang="en-US" sz="2400" dirty="0" smtClean="0"/>
              <a:t>forwarded</a:t>
            </a:r>
            <a:r>
              <a:rPr lang="en-US" sz="2400" dirty="0" smtClean="0"/>
              <a:t> to the University. </a:t>
            </a:r>
            <a:r>
              <a:rPr lang="en-US" sz="2400" dirty="0" smtClean="0"/>
              <a:t>Fiscal Affairs will request the final requisitions from the department, and forward all the paperwork for final purchase order processing.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py of Academic Affairs  CSUS-EQUIP-1 REVISED FINAL 10 27 14  [Compatibility Mode] - Excel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6429"/>
            <a:ext cx="9144000" cy="492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9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SECTION V:  PURCHASING CARDS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University has implemented a Purchasing Card (P-Card) program.  </a:t>
            </a:r>
          </a:p>
          <a:p>
            <a:r>
              <a:rPr lang="en-US" dirty="0" smtClean="0"/>
              <a:t>Currently there are approximately (150) active cards. </a:t>
            </a:r>
          </a:p>
          <a:p>
            <a:r>
              <a:rPr lang="en-US" dirty="0" smtClean="0"/>
              <a:t>Designed to support product and service acquisitions valued at less than $2500.00.  </a:t>
            </a:r>
          </a:p>
          <a:p>
            <a:r>
              <a:rPr lang="en-US" dirty="0" smtClean="0"/>
              <a:t>Purchasing Office retains generic P-Cards for the acquisition of low dollar goods from local establishments</a:t>
            </a:r>
            <a:r>
              <a:rPr lang="en-US" dirty="0"/>
              <a:t> </a:t>
            </a:r>
            <a:r>
              <a:rPr lang="en-US" dirty="0" smtClean="0"/>
              <a:t>or on-line purchases.  </a:t>
            </a:r>
          </a:p>
          <a:p>
            <a:r>
              <a:rPr lang="en-US" dirty="0" smtClean="0"/>
              <a:t>One on One training is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Comprehensive Procurement </a:t>
            </a:r>
            <a:r>
              <a:rPr lang="en-US" dirty="0"/>
              <a:t>M</a:t>
            </a:r>
            <a:r>
              <a:rPr lang="en-US" dirty="0" smtClean="0"/>
              <a:t>anual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93776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Manual developed and maintained by representatives of the (17) CSCU schools and the System </a:t>
            </a:r>
            <a:r>
              <a:rPr lang="en-US" sz="2800" dirty="0"/>
              <a:t>O</a:t>
            </a:r>
            <a:r>
              <a:rPr lang="en-US" sz="2800" dirty="0" smtClean="0"/>
              <a:t>ffice.   </a:t>
            </a:r>
          </a:p>
          <a:p>
            <a:pPr marL="493776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CSCU System-wide manual. </a:t>
            </a:r>
          </a:p>
          <a:p>
            <a:pPr marL="493776" indent="-457200"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The purpose of the manual is to</a:t>
            </a:r>
            <a:r>
              <a:rPr lang="en-US" sz="2400" dirty="0" smtClean="0"/>
              <a:t> </a:t>
            </a:r>
            <a:r>
              <a:rPr lang="en-US" sz="2800" dirty="0"/>
              <a:t>is intended to explain and facilitate the processes, procedures, and regulations associated with the acquisition of products and services for Western Connecticut State University. </a:t>
            </a:r>
            <a:r>
              <a:rPr lang="en-US" sz="2800" dirty="0" smtClean="0"/>
              <a:t>The Purchasing Manual can be found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 within the purchasing area of the University’s website.  </a:t>
            </a:r>
            <a:endParaRPr lang="en-US" sz="2800" dirty="0"/>
          </a:p>
          <a:p>
            <a:pPr marL="420624" indent="-384048">
              <a:buFont typeface="Wingdings 2"/>
              <a:buChar char=""/>
              <a:defRPr/>
            </a:pPr>
            <a:endParaRPr lang="en-US" sz="2800" dirty="0" smtClean="0"/>
          </a:p>
          <a:p>
            <a:pPr marL="420624" indent="-384048">
              <a:buFont typeface="Wingdings 2"/>
              <a:buChar char="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/>
              <a:t>Section </a:t>
            </a:r>
            <a:r>
              <a:rPr lang="en-US" sz="4000" dirty="0" smtClean="0"/>
              <a:t>VI:  Glossary, </a:t>
            </a:r>
            <a:r>
              <a:rPr lang="en-US" sz="4000" dirty="0"/>
              <a:t>Appendices and Exhibits 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Provides definitions of key purchasing terms.  </a:t>
            </a:r>
          </a:p>
          <a:p>
            <a:pPr eaLnBrk="1" hangingPunct="1"/>
            <a:r>
              <a:rPr lang="en-US" sz="2400" dirty="0" smtClean="0"/>
              <a:t>Detailing of CGS 10a-151b. </a:t>
            </a:r>
          </a:p>
          <a:p>
            <a:pPr eaLnBrk="1" hangingPunct="1"/>
            <a:r>
              <a:rPr lang="en-US" sz="2400" dirty="0" smtClean="0"/>
              <a:t>Defines the CSU System Wide Information Technology Protocol Program.  </a:t>
            </a:r>
          </a:p>
          <a:p>
            <a:pPr eaLnBrk="1" hangingPunct="1"/>
            <a:r>
              <a:rPr lang="en-US" sz="2400" dirty="0" smtClean="0"/>
              <a:t>Identifies Resolutions issued by the CSU Board of Trustees/Board of Regents pertaining to Purchasing procedures and contract approval.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Key Purchasing Terms 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Includes: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u="sng" dirty="0" smtClean="0">
                <a:solidFill>
                  <a:srgbClr val="FFFF00"/>
                </a:solidFill>
              </a:rPr>
              <a:t>Equipment</a:t>
            </a:r>
            <a:r>
              <a:rPr lang="en-US" sz="2400" dirty="0" smtClean="0">
                <a:solidFill>
                  <a:srgbClr val="FFFF00"/>
                </a:solidFill>
              </a:rPr>
              <a:t>:  </a:t>
            </a:r>
            <a:r>
              <a:rPr lang="en-US" sz="2400" dirty="0" smtClean="0"/>
              <a:t>An article retaining a useful life of at least (1) year and a value of at least $5K.  Supply budget money cannot be used to acquire an item defined as equipment.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u="sng" dirty="0" smtClean="0">
                <a:solidFill>
                  <a:srgbClr val="FFFF00"/>
                </a:solidFill>
              </a:rPr>
              <a:t>Budget Authority</a:t>
            </a:r>
            <a:r>
              <a:rPr lang="en-US" sz="2400" dirty="0" smtClean="0"/>
              <a:t>:  Person designated as having responsibility of the funds for the department, cost center, grant, or their designee.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u="sng" dirty="0" smtClean="0">
                <a:solidFill>
                  <a:srgbClr val="FFFF00"/>
                </a:solidFill>
              </a:rPr>
              <a:t>Encumbrance</a:t>
            </a:r>
            <a:r>
              <a:rPr lang="en-US" sz="2400" dirty="0" smtClean="0"/>
              <a:t>:   Reservation of funds for a particular purchase.  Funds are considered encumbered when a Purchase Order is created in the Banner System.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CGS 10a-151b	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Connecticut General Statute 10a-151b which provides acquisition authority for the University.  </a:t>
            </a:r>
          </a:p>
          <a:p>
            <a:pPr eaLnBrk="1" hangingPunct="1"/>
            <a:r>
              <a:rPr lang="en-US" sz="2400" dirty="0" smtClean="0"/>
              <a:t>As a State Agency, the University is governed by this statute in terms of its acquisition processes.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/>
              <a:t>Information Technology (IT Protocol Program)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endParaRPr lang="en-US" sz="2800" dirty="0" smtClean="0"/>
          </a:p>
          <a:p>
            <a:pPr eaLnBrk="1" hangingPunct="1">
              <a:lnSpc>
                <a:spcPct val="70000"/>
              </a:lnSpc>
            </a:pPr>
            <a:r>
              <a:rPr lang="en-US" dirty="0"/>
              <a:t>CSCU has opted to consolidate some purchasing for the entire system, primarily in the area of information technology (hardware, software, etc) to realize economies of scale.  </a:t>
            </a:r>
          </a:p>
          <a:p>
            <a:pPr eaLnBrk="1" hangingPunct="1">
              <a:lnSpc>
                <a:spcPct val="70000"/>
              </a:lnSpc>
            </a:pPr>
            <a:endParaRPr lang="en-US" dirty="0"/>
          </a:p>
          <a:p>
            <a:pPr eaLnBrk="1" hangingPunct="1">
              <a:lnSpc>
                <a:spcPct val="70000"/>
              </a:lnSpc>
            </a:pPr>
            <a:r>
              <a:rPr lang="en-US" dirty="0"/>
              <a:t>For all procurements estimated at or above $10,000, CSCU CIO decides if System Office Purchasing or University Purchasing executes and manages the acquisition.   </a:t>
            </a:r>
          </a:p>
          <a:p>
            <a:pPr eaLnBrk="1" hangingPunct="1">
              <a:lnSpc>
                <a:spcPct val="70000"/>
              </a:lnSpc>
            </a:pPr>
            <a:endParaRPr lang="en-US" dirty="0"/>
          </a:p>
          <a:p>
            <a:pPr eaLnBrk="1" hangingPunct="1">
              <a:lnSpc>
                <a:spcPct val="70000"/>
              </a:lnSpc>
            </a:pPr>
            <a:r>
              <a:rPr lang="en-US" dirty="0"/>
              <a:t>Note: Requests for hardware or software regardless of dollar value must be forwarded to and approved by University Computing at WCSU.   </a:t>
            </a:r>
          </a:p>
          <a:p>
            <a:pPr>
              <a:lnSpc>
                <a:spcPct val="70000"/>
              </a:lnSpc>
            </a:pP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Board of Regents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Resolutions issued by the Board of Regents are to be adhered to by the CSCU schools.  </a:t>
            </a:r>
          </a:p>
          <a:p>
            <a:pPr eaLnBrk="1" hangingPunct="1"/>
            <a:r>
              <a:rPr lang="en-US" sz="2800" dirty="0" smtClean="0"/>
              <a:t>Resolutions include:</a:t>
            </a:r>
          </a:p>
          <a:p>
            <a:pPr lvl="1" eaLnBrk="1" hangingPunct="1"/>
            <a:r>
              <a:rPr lang="en-US" sz="2400" dirty="0" smtClean="0"/>
              <a:t>Granting of Purchasing authority </a:t>
            </a:r>
          </a:p>
          <a:p>
            <a:pPr lvl="1" eaLnBrk="1" hangingPunct="1"/>
            <a:r>
              <a:rPr lang="en-US" sz="2400" dirty="0" smtClean="0"/>
              <a:t>Contract signatory levels</a:t>
            </a:r>
          </a:p>
          <a:p>
            <a:pPr lvl="1" eaLnBrk="1" hangingPunct="1"/>
            <a:endParaRPr lang="en-US" sz="2400" dirty="0" smtClean="0"/>
          </a:p>
          <a:p>
            <a:pPr lvl="1" eaLnBrk="1" hangingPunct="1">
              <a:buFontTx/>
              <a:buNone/>
            </a:pP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Department Budgets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Budgets are tracked and managed through the Banner system.</a:t>
            </a:r>
          </a:p>
          <a:p>
            <a:r>
              <a:rPr lang="en-US" dirty="0" smtClean="0"/>
              <a:t>For acquisitions to occur, appropriate fund must be identified with monies  available.</a:t>
            </a:r>
          </a:p>
          <a:p>
            <a:r>
              <a:rPr lang="en-US" dirty="0" smtClean="0"/>
              <a:t>Banner training is available; please contact Pete Rosa in fiscal affairs at 7-8376.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Audits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University is subject to audits by a number of organizations, including:  </a:t>
            </a:r>
          </a:p>
          <a:p>
            <a:pPr lvl="1"/>
            <a:r>
              <a:rPr lang="en-US" dirty="0" smtClean="0"/>
              <a:t>Auditors of Public Accounts (State of CT Auditors)</a:t>
            </a:r>
          </a:p>
          <a:p>
            <a:pPr lvl="1"/>
            <a:r>
              <a:rPr lang="en-US" dirty="0" smtClean="0"/>
              <a:t>Blum Shapiro (Private Auditing Company)</a:t>
            </a:r>
          </a:p>
          <a:p>
            <a:pPr lvl="1"/>
            <a:r>
              <a:rPr lang="en-US" dirty="0"/>
              <a:t>Connecticut State Colleges &amp; Universities (CSCU) System Auditors </a:t>
            </a:r>
          </a:p>
          <a:p>
            <a:pPr lvl="1">
              <a:buNone/>
            </a:pPr>
            <a:endParaRPr lang="en-US" dirty="0" smtClean="0"/>
          </a:p>
          <a:p>
            <a:pPr lvl="1" indent="-684213">
              <a:buNone/>
            </a:pPr>
            <a:r>
              <a:rPr lang="en-US" b="1" u="sng" dirty="0" smtClean="0">
                <a:solidFill>
                  <a:srgbClr val="FFFF00"/>
                </a:solidFill>
              </a:rPr>
              <a:t>Most Common Finding:   </a:t>
            </a:r>
            <a:r>
              <a:rPr lang="en-US" u="sng" dirty="0" smtClean="0">
                <a:solidFill>
                  <a:srgbClr val="FFFF00"/>
                </a:solidFill>
              </a:rPr>
              <a:t>Late submittal of requisitions and honoraria.  Creates inefficiencies and audit findings for the University.   </a:t>
            </a:r>
          </a:p>
          <a:p>
            <a:pPr lvl="1" indent="-684213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lvl="1" indent="-684213">
              <a:buNone/>
            </a:pPr>
            <a:r>
              <a:rPr lang="en-US" b="1" u="sng" dirty="0" smtClean="0">
                <a:solidFill>
                  <a:srgbClr val="FFFF00"/>
                </a:solidFill>
              </a:rPr>
              <a:t>Key Point:</a:t>
            </a:r>
            <a:r>
              <a:rPr lang="en-US" b="1" dirty="0" smtClean="0">
                <a:solidFill>
                  <a:srgbClr val="FFFF00"/>
                </a:solidFill>
              </a:rPr>
              <a:t>  </a:t>
            </a:r>
            <a:r>
              <a:rPr lang="en-US" dirty="0" smtClean="0">
                <a:solidFill>
                  <a:srgbClr val="FFFF00"/>
                </a:solidFill>
              </a:rPr>
              <a:t>Requisitions, honoraria, and accompanying paperwork must be submitted in a timely fashion. 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Summary	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The acquisition process is dynamic and complex in nature and greatly influenced by a wide range of variables and events both internal and external to </a:t>
            </a:r>
            <a:r>
              <a:rPr lang="en-US" sz="2400" dirty="0" smtClean="0"/>
              <a:t>the University. </a:t>
            </a:r>
            <a:endParaRPr lang="en-US" sz="2400" dirty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This manual is a “living document” and is subject to revision and amendment.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This training is meant to provide an overview; please read the manual for further details on policies and procedures.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Questions?  Contact:  </a:t>
            </a:r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Karen </a:t>
            </a:r>
            <a:r>
              <a:rPr lang="en-US" sz="2400" dirty="0"/>
              <a:t>Muffatti (ph. 7-8660) </a:t>
            </a:r>
            <a:endParaRPr lang="en-US" sz="2400" dirty="0" smtClean="0"/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Mark Case (ph. 7-8657)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Purchasing Overview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acquisition process is dynamic and complex in nature and greatly influenced by a wide range of variables and events both internal and external </a:t>
            </a:r>
            <a:r>
              <a:rPr lang="en-US" dirty="0" smtClean="0"/>
              <a:t>to the University.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Purchasing Department </a:t>
            </a:r>
          </a:p>
        </p:txBody>
      </p:sp>
      <p:sp>
        <p:nvSpPr>
          <p:cNvPr id="174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Administrative Services Department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Karen Muffatti:   </a:t>
            </a:r>
            <a:r>
              <a:rPr lang="en-US" dirty="0" smtClean="0"/>
              <a:t>Purchasing Assistant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Mark Case:  </a:t>
            </a:r>
            <a:r>
              <a:rPr lang="en-US" dirty="0" smtClean="0"/>
              <a:t>Director – Administrative Services (Contracts/PSA’s/Honorarium)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Structure of the Overview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Section I:   General Purchasing Overview</a:t>
            </a:r>
          </a:p>
          <a:p>
            <a:pPr eaLnBrk="1" hangingPunct="1"/>
            <a:r>
              <a:rPr lang="en-US" dirty="0" smtClean="0"/>
              <a:t>Section II:  Purchase Orders </a:t>
            </a:r>
          </a:p>
          <a:p>
            <a:pPr eaLnBrk="1" hangingPunct="1"/>
            <a:r>
              <a:rPr lang="en-US" dirty="0" smtClean="0"/>
              <a:t>Section III: Personal Service Agreements</a:t>
            </a:r>
          </a:p>
          <a:p>
            <a:pPr eaLnBrk="1" hangingPunct="1"/>
            <a:r>
              <a:rPr lang="en-US" dirty="0" smtClean="0"/>
              <a:t>Section IV: CSUS2020 Bond Funds </a:t>
            </a:r>
          </a:p>
          <a:p>
            <a:pPr eaLnBrk="1" hangingPunct="1"/>
            <a:r>
              <a:rPr lang="en-US" dirty="0" smtClean="0"/>
              <a:t>Section V:  Purchasing Cards</a:t>
            </a:r>
          </a:p>
          <a:p>
            <a:pPr eaLnBrk="1" hangingPunct="1"/>
            <a:r>
              <a:rPr lang="en-US" dirty="0" smtClean="0"/>
              <a:t>Section VI: Glossary, Appendices and Exhibits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/>
              <a:t>Section I:  General Purchasing Overview 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Details include the following:  </a:t>
            </a:r>
          </a:p>
          <a:p>
            <a:pPr lvl="1" eaLnBrk="1" hangingPunct="1"/>
            <a:r>
              <a:rPr lang="en-US" dirty="0" smtClean="0"/>
              <a:t>Role of the Purchasing Department. </a:t>
            </a:r>
          </a:p>
          <a:p>
            <a:pPr lvl="1" eaLnBrk="1" hangingPunct="1"/>
            <a:r>
              <a:rPr lang="en-US" dirty="0" smtClean="0"/>
              <a:t>Definition of bidding procedures and thresholds.  </a:t>
            </a:r>
          </a:p>
          <a:p>
            <a:pPr lvl="1" eaLnBrk="1" hangingPunct="1"/>
            <a:r>
              <a:rPr lang="en-US" dirty="0" smtClean="0"/>
              <a:t>Overview of regulations concerning agency administered Department of Construction Services projects and CHEFA projects and 2020 equipment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BID THRESHOLD LEVELS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473584"/>
              </p:ext>
            </p:extLst>
          </p:nvPr>
        </p:nvGraphicFramePr>
        <p:xfrm>
          <a:off x="484710" y="1600200"/>
          <a:ext cx="8278290" cy="5146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145">
                  <a:extLst>
                    <a:ext uri="{9D8B030D-6E8A-4147-A177-3AD203B41FA5}">
                      <a16:colId xmlns:a16="http://schemas.microsoft.com/office/drawing/2014/main" val="1945714724"/>
                    </a:ext>
                  </a:extLst>
                </a:gridCol>
                <a:gridCol w="4139145">
                  <a:extLst>
                    <a:ext uri="{9D8B030D-6E8A-4147-A177-3AD203B41FA5}">
                      <a16:colId xmlns:a16="http://schemas.microsoft.com/office/drawing/2014/main" val="2010688249"/>
                    </a:ext>
                  </a:extLst>
                </a:gridCol>
              </a:tblGrid>
              <a:tr h="10222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Dollar Threshold</a:t>
                      </a:r>
                    </a:p>
                    <a:p>
                      <a:pPr algn="ctr"/>
                      <a:endParaRPr lang="en-US" dirty="0"/>
                    </a:p>
                  </a:txBody>
                  <a:tcPr marL="70652" marR="7065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Process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70652" marR="70652"/>
                </a:tc>
                <a:extLst>
                  <a:ext uri="{0D108BD9-81ED-4DB2-BD59-A6C34878D82A}">
                    <a16:rowId xmlns:a16="http://schemas.microsoft.com/office/drawing/2014/main" val="348782891"/>
                  </a:ext>
                </a:extLst>
              </a:tr>
              <a:tr h="10222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Acquisitions &lt; $10K </a:t>
                      </a:r>
                      <a:endParaRPr kumimoji="0" lang="en-US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algn="ctr"/>
                      <a:endParaRPr lang="en-US" sz="1600" dirty="0"/>
                    </a:p>
                  </a:txBody>
                  <a:tcPr marL="70652" marR="7065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Formal competitive public sealed bidding not required.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70652" marR="70652"/>
                </a:tc>
                <a:extLst>
                  <a:ext uri="{0D108BD9-81ED-4DB2-BD59-A6C34878D82A}">
                    <a16:rowId xmlns:a16="http://schemas.microsoft.com/office/drawing/2014/main" val="540269069"/>
                  </a:ext>
                </a:extLst>
              </a:tr>
              <a:tr h="13363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Acquisitions  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  $10K - &lt;$49,999.99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marL="70652" marR="706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Purchases shall be made in the open market and, when possible, be based on at least three written quotations or bids from responsible and qualified sources of supply.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652" marR="70652"/>
                </a:tc>
                <a:extLst>
                  <a:ext uri="{0D108BD9-81ED-4DB2-BD59-A6C34878D82A}">
                    <a16:rowId xmlns:a16="http://schemas.microsoft.com/office/drawing/2014/main" val="3316446701"/>
                  </a:ext>
                </a:extLst>
              </a:tr>
              <a:tr h="15721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Acquisitions  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  $10K - &lt;$49,999.99</a:t>
                      </a:r>
                    </a:p>
                    <a:p>
                      <a:pPr algn="ctr"/>
                      <a:endParaRPr lang="en-US" dirty="0"/>
                    </a:p>
                  </a:txBody>
                  <a:tcPr marL="70652" marR="7065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Formal competitive sealed bidding required.  Bid to be posted publicly on the Department of Administrative Service’s Bid Portal.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marL="70652" marR="70652"/>
                </a:tc>
                <a:extLst>
                  <a:ext uri="{0D108BD9-81ED-4DB2-BD59-A6C34878D82A}">
                    <a16:rowId xmlns:a16="http://schemas.microsoft.com/office/drawing/2014/main" val="3641945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8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Exceptions to the Bidding Process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800" dirty="0"/>
              <a:t>Sealed bidding is not required when: </a:t>
            </a:r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Product or service is obtained via available standing contracts </a:t>
            </a:r>
            <a:r>
              <a:rPr lang="en-US" sz="2400" dirty="0" smtClean="0"/>
              <a:t>such as:     </a:t>
            </a:r>
            <a:endParaRPr lang="en-US" sz="2400" dirty="0"/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r>
              <a:rPr lang="en-US" sz="2000" b="1" dirty="0"/>
              <a:t>Department of Administrative Services (DAS)</a:t>
            </a:r>
          </a:p>
          <a:p>
            <a:pPr marL="1005840" lvl="2" indent="-256032">
              <a:buFont typeface="Arial"/>
              <a:buChar char="○"/>
              <a:defRPr/>
            </a:pPr>
            <a:r>
              <a:rPr lang="en-US" sz="2100" b="1" dirty="0"/>
              <a:t>Connecticut State Colleges &amp; Universities </a:t>
            </a:r>
            <a:r>
              <a:rPr lang="en-US" sz="2000" b="1" dirty="0" smtClean="0"/>
              <a:t>(CSCU)</a:t>
            </a:r>
            <a:r>
              <a:rPr lang="en-US" sz="2000" dirty="0"/>
              <a:t> </a:t>
            </a:r>
            <a:endParaRPr lang="en-US" sz="2000" dirty="0" smtClean="0"/>
          </a:p>
          <a:p>
            <a:pPr marL="1005840" lvl="2" indent="-256032">
              <a:buFont typeface="Arial"/>
              <a:buChar char="○"/>
              <a:defRPr/>
            </a:pPr>
            <a:r>
              <a:rPr lang="en-US" sz="2000" b="1" dirty="0" smtClean="0"/>
              <a:t>University </a:t>
            </a:r>
            <a:r>
              <a:rPr lang="en-US" sz="2000" b="1" dirty="0"/>
              <a:t>of Connecticut (UCONN</a:t>
            </a:r>
            <a:r>
              <a:rPr lang="en-US" sz="2000" b="1" dirty="0" smtClean="0"/>
              <a:t>) (If no existing DAS contract is available)</a:t>
            </a:r>
            <a:endParaRPr lang="en-US" sz="2000" b="1" dirty="0"/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r>
              <a:rPr lang="en-US" sz="2000" b="1" dirty="0"/>
              <a:t>Connecticut College Purchasing Group (</a:t>
            </a:r>
            <a:r>
              <a:rPr lang="en-US" sz="2000" b="1" dirty="0" smtClean="0"/>
              <a:t>CCPG- Public Institutions)</a:t>
            </a:r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r>
              <a:rPr lang="en-US" sz="2000" b="1" dirty="0" smtClean="0"/>
              <a:t>Federal GSA contracts (CGS 4a-53 (b)</a:t>
            </a:r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r>
              <a:rPr lang="en-US" sz="2000" b="1" dirty="0" smtClean="0"/>
              <a:t>Consortiums- Massachusetts Higher Ed. Consortium(MHEC), </a:t>
            </a:r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r>
              <a:rPr lang="en-US" sz="2000" b="1" dirty="0" smtClean="0"/>
              <a:t>E and I (Educational and Institutional), TCPN, NJPA, US Communities</a:t>
            </a:r>
          </a:p>
          <a:p>
            <a:pPr marL="1005840" lvl="2" indent="-256032">
              <a:buFont typeface="Arial"/>
              <a:buChar char="○"/>
              <a:defRPr/>
            </a:pPr>
            <a:r>
              <a:rPr lang="en-US" sz="2000" b="1" dirty="0"/>
              <a:t>Or when the product or service is determined to be a </a:t>
            </a:r>
            <a:r>
              <a:rPr lang="en-US" sz="2000" b="1" dirty="0">
                <a:hlinkClick r:id="rId2"/>
              </a:rPr>
              <a:t>“Sole Source</a:t>
            </a:r>
            <a:r>
              <a:rPr lang="en-US" sz="2000" b="1" dirty="0">
                <a:solidFill>
                  <a:srgbClr val="002060"/>
                </a:solidFill>
                <a:hlinkClick r:id="rId2"/>
              </a:rPr>
              <a:t>” </a:t>
            </a:r>
            <a:endParaRPr lang="en-US" sz="2000" b="1" dirty="0">
              <a:solidFill>
                <a:srgbClr val="002060"/>
              </a:solidFill>
            </a:endParaRPr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endParaRPr lang="en-US" sz="2000" b="1" dirty="0">
              <a:solidFill>
                <a:srgbClr val="FFFF00"/>
              </a:solidFill>
            </a:endParaRPr>
          </a:p>
          <a:p>
            <a:pPr marL="1005840" lvl="2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900" b="1" u="sng" dirty="0"/>
              <a:t>Note</a:t>
            </a:r>
            <a:r>
              <a:rPr lang="en-US" sz="1900" dirty="0"/>
              <a:t>:  </a:t>
            </a:r>
            <a:r>
              <a:rPr lang="en-US" sz="1900" b="1" dirty="0"/>
              <a:t>WCSU Purchasing Department reserves the right to competitively bid a product/service instead of utilizing a standing contract if competitively bidding the requirement is in the best interests of </a:t>
            </a:r>
            <a:r>
              <a:rPr lang="en-US" sz="1900" b="1" dirty="0" smtClean="0"/>
              <a:t>the University.  </a:t>
            </a:r>
            <a:endParaRPr lang="en-US" sz="1900" b="1" dirty="0"/>
          </a:p>
          <a:p>
            <a:pPr marL="1005840" lvl="2" indent="-256032" eaLnBrk="1" fontAlgn="auto" hangingPunct="1">
              <a:spcAft>
                <a:spcPts val="0"/>
              </a:spcAft>
              <a:buFont typeface="Arial"/>
              <a:buChar char="○"/>
              <a:defRPr/>
            </a:pPr>
            <a:endParaRPr lang="en-US" sz="2000" b="1" dirty="0"/>
          </a:p>
          <a:p>
            <a:pPr marL="722376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/>
              <a:t>Department </a:t>
            </a:r>
            <a:r>
              <a:rPr lang="en-US" sz="2800" dirty="0" smtClean="0"/>
              <a:t>of Construction </a:t>
            </a:r>
            <a:r>
              <a:rPr lang="en-US" sz="2800" dirty="0"/>
              <a:t>S</a:t>
            </a:r>
            <a:r>
              <a:rPr lang="en-US" sz="2800" dirty="0" smtClean="0"/>
              <a:t>ervices (DCS) </a:t>
            </a:r>
            <a:r>
              <a:rPr lang="en-US" sz="2800" dirty="0"/>
              <a:t>Projects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Agencies currently authorized through </a:t>
            </a:r>
            <a:r>
              <a:rPr lang="en-US" sz="2400" dirty="0" smtClean="0"/>
              <a:t>DCS </a:t>
            </a:r>
            <a:r>
              <a:rPr lang="en-US" sz="2400" dirty="0"/>
              <a:t>to administer up to $2M/project for campus improvements.  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While </a:t>
            </a:r>
            <a:r>
              <a:rPr lang="en-US" sz="2400" dirty="0" smtClean="0"/>
              <a:t>DCS acquisition </a:t>
            </a:r>
            <a:r>
              <a:rPr lang="en-US" sz="2400" dirty="0"/>
              <a:t>regulations and criteria are utilized for </a:t>
            </a:r>
            <a:r>
              <a:rPr lang="en-US" sz="2400" dirty="0" smtClean="0"/>
              <a:t>DCS </a:t>
            </a:r>
            <a:r>
              <a:rPr lang="en-US" sz="2400" dirty="0"/>
              <a:t>projects administered by </a:t>
            </a:r>
            <a:r>
              <a:rPr lang="en-US" sz="2400" dirty="0" smtClean="0"/>
              <a:t>the University, CSCU </a:t>
            </a:r>
            <a:r>
              <a:rPr lang="en-US" sz="2400" dirty="0"/>
              <a:t>bid threshold guidelines prevail for </a:t>
            </a:r>
            <a:r>
              <a:rPr lang="en-US" sz="2400" dirty="0" smtClean="0"/>
              <a:t>University </a:t>
            </a:r>
            <a:r>
              <a:rPr lang="en-US" sz="2400" dirty="0"/>
              <a:t>administered </a:t>
            </a:r>
            <a:r>
              <a:rPr lang="en-US" sz="2400" dirty="0" smtClean="0"/>
              <a:t>DCS </a:t>
            </a:r>
            <a:r>
              <a:rPr lang="en-US" sz="2400" dirty="0"/>
              <a:t>projects. 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Any </a:t>
            </a:r>
            <a:r>
              <a:rPr lang="en-US" sz="2400" dirty="0" smtClean="0"/>
              <a:t>DCS </a:t>
            </a:r>
            <a:r>
              <a:rPr lang="en-US" sz="2400" dirty="0"/>
              <a:t>related project is coordinated through the </a:t>
            </a:r>
            <a:r>
              <a:rPr lang="en-US" sz="2400" dirty="0" smtClean="0"/>
              <a:t>University’s </a:t>
            </a:r>
            <a:r>
              <a:rPr lang="en-US" sz="2400" dirty="0"/>
              <a:t>Planning and Engineering office.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Similar guidelines prevail for CHEFA (Connecticut Health and Education Facilities Authority) projects.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Any renovation or furnishing requirements must be routed through the Planning and Engineering Office.   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1760</TotalTime>
  <Words>1725</Words>
  <Application>Microsoft Office PowerPoint</Application>
  <PresentationFormat>On-screen Show (4:3)</PresentationFormat>
  <Paragraphs>167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Century Gothic</vt:lpstr>
      <vt:lpstr>Wingdings 2</vt:lpstr>
      <vt:lpstr>Wingdings 3</vt:lpstr>
      <vt:lpstr>Ion</vt:lpstr>
      <vt:lpstr>Purchasing and Contracting Policies and Procedures</vt:lpstr>
      <vt:lpstr>Comprehensive Procurement Manual</vt:lpstr>
      <vt:lpstr>Purchasing Overview</vt:lpstr>
      <vt:lpstr>Purchasing Department </vt:lpstr>
      <vt:lpstr>Structure of the Overview</vt:lpstr>
      <vt:lpstr>Section I:  General Purchasing Overview </vt:lpstr>
      <vt:lpstr>BID THRESHOLD LEVELS</vt:lpstr>
      <vt:lpstr>Exceptions to the Bidding Process</vt:lpstr>
      <vt:lpstr>Department of Construction Services (DCS) Projects </vt:lpstr>
      <vt:lpstr>Section II – Purchase Orders</vt:lpstr>
      <vt:lpstr>Purchase Requisition</vt:lpstr>
      <vt:lpstr>Purchase Orders</vt:lpstr>
      <vt:lpstr>Types of Purchase Orders</vt:lpstr>
      <vt:lpstr>Section III – Personal Service Agreements</vt:lpstr>
      <vt:lpstr>Key Points – Personal Service Agreements</vt:lpstr>
      <vt:lpstr>Key Points – Personal Service Agreements</vt:lpstr>
      <vt:lpstr>Section IV: CSUS 2020 Bond Funds</vt:lpstr>
      <vt:lpstr>PowerPoint Presentation</vt:lpstr>
      <vt:lpstr>SECTION V:  PURCHASING CARDS </vt:lpstr>
      <vt:lpstr>Section VI:  Glossary, Appendices and Exhibits </vt:lpstr>
      <vt:lpstr>Key Purchasing Terms </vt:lpstr>
      <vt:lpstr>CGS 10a-151b </vt:lpstr>
      <vt:lpstr>Information Technology (IT Protocol Program) </vt:lpstr>
      <vt:lpstr>Board of Regents</vt:lpstr>
      <vt:lpstr>Department Budgets</vt:lpstr>
      <vt:lpstr>Audits </vt:lpstr>
      <vt:lpstr>Summary </vt:lpstr>
    </vt:vector>
  </TitlesOfParts>
  <Company>Western Connecticut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CSU PURCHASING MANUAL</dc:title>
  <dc:creator>CaseM</dc:creator>
  <cp:lastModifiedBy>Mark Case</cp:lastModifiedBy>
  <cp:revision>123</cp:revision>
  <cp:lastPrinted>2016-03-01T18:54:43Z</cp:lastPrinted>
  <dcterms:created xsi:type="dcterms:W3CDTF">2005-12-08T20:00:08Z</dcterms:created>
  <dcterms:modified xsi:type="dcterms:W3CDTF">2020-06-23T14:24:22Z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2069786061</vt:i4>
  </property>
  <property fmtid="{D5CDD505-2E9C-101B-9397-08002B2CF9AE}" pid="3" name="_NewReviewCycle">
    <vt:lpwstr/>
  </property>
  <property fmtid="{D5CDD505-2E9C-101B-9397-08002B2CF9AE}" pid="4" name="_EmailSubject">
    <vt:lpwstr>Purchasing Training - slides </vt:lpwstr>
  </property>
  <property fmtid="{D5CDD505-2E9C-101B-9397-08002B2CF9AE}" pid="5" name="_AuthorEmail">
    <vt:lpwstr>casem@wcsu.edu</vt:lpwstr>
  </property>
  <property fmtid="{D5CDD505-2E9C-101B-9397-08002B2CF9AE}" pid="6" name="_AuthorEmailDisplayName">
    <vt:lpwstr>Mark Case</vt:lpwstr>
  </property>
</Properties>
</file>